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Black"/>
      <p:bold r:id="rId37"/>
      <p:boldItalic r:id="rId38"/>
    </p:embeddedFont>
    <p:embeddedFont>
      <p:font typeface="Roboto"/>
      <p:regular r:id="rId39"/>
      <p:bold r:id="rId40"/>
      <p:italic r:id="rId41"/>
      <p:boldItalic r:id="rId42"/>
    </p:embeddedFont>
    <p:embeddedFont>
      <p:font typeface="Roboto Medium"/>
      <p:regular r:id="rId43"/>
      <p:bold r:id="rId44"/>
      <p:italic r:id="rId45"/>
      <p:boldItalic r:id="rId46"/>
    </p:embeddedFont>
    <p:embeddedFont>
      <p:font typeface="Poppins"/>
      <p:regular r:id="rId47"/>
      <p:bold r:id="rId48"/>
      <p:italic r:id="rId49"/>
      <p:boldItalic r:id="rId50"/>
    </p:embeddedFont>
    <p:embeddedFont>
      <p:font typeface="Lexend Mega Black"/>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font" Target="fonts/Roboto-regular.fntdata"/><Relationship Id="rId26" Type="http://schemas.openxmlformats.org/officeDocument/2006/relationships/slide" Target="slides/slide21.xml"/><Relationship Id="rId13" Type="http://schemas.openxmlformats.org/officeDocument/2006/relationships/slide" Target="slides/slide8.xml"/><Relationship Id="rId18" Type="http://schemas.openxmlformats.org/officeDocument/2006/relationships/slide" Target="slides/slide13.xml"/><Relationship Id="rId42" Type="http://schemas.openxmlformats.org/officeDocument/2006/relationships/font" Target="fonts/Roboto-boldItalic.fntdata"/><Relationship Id="rId47" Type="http://schemas.openxmlformats.org/officeDocument/2006/relationships/font" Target="fonts/Poppins-regular.fntdata"/><Relationship Id="rId34" Type="http://schemas.openxmlformats.org/officeDocument/2006/relationships/slide" Target="slides/slide29.xml"/><Relationship Id="rId21" Type="http://schemas.openxmlformats.org/officeDocument/2006/relationships/slide" Target="slides/slide16.xml"/><Relationship Id="rId50" Type="http://schemas.openxmlformats.org/officeDocument/2006/relationships/font" Target="fonts/Poppins-boldItalic.fntdata"/><Relationship Id="rId7" Type="http://schemas.openxmlformats.org/officeDocument/2006/relationships/slide" Target="slides/slide2.xml"/><Relationship Id="rId2" Type="http://schemas.openxmlformats.org/officeDocument/2006/relationships/viewProps" Target="viewProps.xml"/><Relationship Id="rId29" Type="http://schemas.openxmlformats.org/officeDocument/2006/relationships/slide" Target="slides/slide24.xml"/><Relationship Id="rId16" Type="http://schemas.openxmlformats.org/officeDocument/2006/relationships/slide" Target="slides/slide11.xml"/><Relationship Id="rId40" Type="http://schemas.openxmlformats.org/officeDocument/2006/relationships/font" Target="fonts/Roboto-bold.fntdata"/><Relationship Id="rId45" Type="http://schemas.openxmlformats.org/officeDocument/2006/relationships/font" Target="fonts/RobotoMedium-italic.fntdata"/><Relationship Id="rId32" Type="http://schemas.openxmlformats.org/officeDocument/2006/relationships/slide" Target="slides/slide27.xml"/><Relationship Id="rId37" Type="http://schemas.openxmlformats.org/officeDocument/2006/relationships/font" Target="fonts/RobotoBlack-bold.fntdata"/><Relationship Id="rId24" Type="http://schemas.openxmlformats.org/officeDocument/2006/relationships/slide" Target="slides/slide19.xml"/><Relationship Id="rId11" Type="http://schemas.openxmlformats.org/officeDocument/2006/relationships/slide" Target="slides/slide6.xml"/><Relationship Id="rId53" Type="http://schemas.openxmlformats.org/officeDocument/2006/relationships/customXml" Target="../customXml/item2.xml"/><Relationship Id="rId5" Type="http://schemas.openxmlformats.org/officeDocument/2006/relationships/notesMaster" Target="notesMasters/notesMaster1.xml"/><Relationship Id="rId44" Type="http://schemas.openxmlformats.org/officeDocument/2006/relationships/font" Target="fonts/RobotoMedium-bold.fntdata"/><Relationship Id="rId31" Type="http://schemas.openxmlformats.org/officeDocument/2006/relationships/slide" Target="slides/slide26.xml"/><Relationship Id="rId10" Type="http://schemas.openxmlformats.org/officeDocument/2006/relationships/slide" Target="slides/slide5.xml"/><Relationship Id="rId19" Type="http://schemas.openxmlformats.org/officeDocument/2006/relationships/slide" Target="slides/slide14.xml"/><Relationship Id="rId52" Type="http://schemas.openxmlformats.org/officeDocument/2006/relationships/customXml" Target="../customXml/item1.xml"/><Relationship Id="rId43" Type="http://schemas.openxmlformats.org/officeDocument/2006/relationships/font" Target="fonts/RobotoMedium-regular.fntdata"/><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bold.fntdata"/><Relationship Id="rId30" Type="http://schemas.openxmlformats.org/officeDocument/2006/relationships/slide" Target="slides/slide25.xml"/><Relationship Id="rId35" Type="http://schemas.openxmlformats.org/officeDocument/2006/relationships/slide" Target="slides/slide30.xml"/><Relationship Id="rId22" Type="http://schemas.openxmlformats.org/officeDocument/2006/relationships/slide" Target="slides/slide17.xml"/><Relationship Id="rId27" Type="http://schemas.openxmlformats.org/officeDocument/2006/relationships/slide" Target="slides/slide22.xml"/><Relationship Id="rId14" Type="http://schemas.openxmlformats.org/officeDocument/2006/relationships/slide" Target="slides/slide9.xml"/><Relationship Id="rId8" Type="http://schemas.openxmlformats.org/officeDocument/2006/relationships/slide" Target="slides/slide3.xml"/><Relationship Id="rId51" Type="http://schemas.openxmlformats.org/officeDocument/2006/relationships/font" Target="fonts/LexendMegaBlack-bold.fntdata"/><Relationship Id="rId3" Type="http://schemas.openxmlformats.org/officeDocument/2006/relationships/presProps" Target="presProps.xml"/><Relationship Id="rId46" Type="http://schemas.openxmlformats.org/officeDocument/2006/relationships/font" Target="fonts/RobotoMedium-boldItalic.fntdata"/><Relationship Id="rId33" Type="http://schemas.openxmlformats.org/officeDocument/2006/relationships/slide" Target="slides/slide28.xml"/><Relationship Id="rId38" Type="http://schemas.openxmlformats.org/officeDocument/2006/relationships/font" Target="fonts/RobotoBlack-boldItalic.fntdata"/><Relationship Id="rId25" Type="http://schemas.openxmlformats.org/officeDocument/2006/relationships/slide" Target="slides/slide20.xml"/><Relationship Id="rId12" Type="http://schemas.openxmlformats.org/officeDocument/2006/relationships/slide" Target="slides/slide7.xml"/><Relationship Id="rId17" Type="http://schemas.openxmlformats.org/officeDocument/2006/relationships/slide" Target="slides/slide12.xml"/><Relationship Id="rId41" Type="http://schemas.openxmlformats.org/officeDocument/2006/relationships/font" Target="fonts/Roboto-italic.fntdata"/><Relationship Id="rId20" Type="http://schemas.openxmlformats.org/officeDocument/2006/relationships/slide" Target="slides/slide15.xml"/><Relationship Id="rId54" Type="http://schemas.openxmlformats.org/officeDocument/2006/relationships/customXml" Target="../customXml/item3.xml"/><Relationship Id="rId1" Type="http://schemas.openxmlformats.org/officeDocument/2006/relationships/theme" Target="theme/theme2.xml"/><Relationship Id="rId6" Type="http://schemas.openxmlformats.org/officeDocument/2006/relationships/slide" Target="slides/slide1.xml"/><Relationship Id="rId49" Type="http://schemas.openxmlformats.org/officeDocument/2006/relationships/font" Target="fonts/Poppins-italic.fntdata"/><Relationship Id="rId36" Type="http://schemas.openxmlformats.org/officeDocument/2006/relationships/slide" Target="slides/slide31.xml"/><Relationship Id="rId23" Type="http://schemas.openxmlformats.org/officeDocument/2006/relationships/slide" Target="slides/slide18.xml"/><Relationship Id="rId28" Type="http://schemas.openxmlformats.org/officeDocument/2006/relationships/slide" Target="slides/slide23.xml"/><Relationship Id="rId15"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6b1ea1a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6b1ea1a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b665afb2b_6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b665afb2b_6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b665afb2b_6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cb665afb2b_6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b665afb2b_6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b665afb2b_6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b665afb2b_6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b665afb2b_6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b665afb2b_6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b665afb2b_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b665afb2b_6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b665afb2b_6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b665afb2b_6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b665afb2b_6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6bd0c623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6bd0c623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3f456a3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3f456a3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6bd0c623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6bd0c623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b665afb2b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b665afb2b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b035a214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b035a214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6bd0c623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6bd0c623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6bd0c623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6bd0c623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6bd0c623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6bd0c623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ca1c572b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a1c572b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ca1c572b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ca1c572b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ca1c572b1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ca1c572b1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a1c572b1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a1c572b1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ca1c572b1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ca1c572b1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cb035a21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cb035a21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b665afb2b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b665afb2b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ca1c572b1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ca1c572b1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6bd0c623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06bd0c623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b665afb2b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b665afb2b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b665afb2b_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b665afb2b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b665afb2b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b665afb2b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b665afb2b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b665afb2b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b665afb2b_6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b665afb2b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b665afb2b_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b665afb2b_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15200" y="1146050"/>
            <a:ext cx="7713600" cy="2501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5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669750" y="3417000"/>
            <a:ext cx="58044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b="17430" l="17430" r="0" t="0"/>
          <a:stretch/>
        </p:blipFill>
        <p:spPr>
          <a:xfrm>
            <a:off x="0" y="28"/>
            <a:ext cx="9144000" cy="5143476"/>
          </a:xfrm>
          <a:prstGeom prst="rect">
            <a:avLst/>
          </a:prstGeom>
          <a:noFill/>
          <a:ln>
            <a:noFill/>
          </a:ln>
        </p:spPr>
      </p:pic>
      <p:sp>
        <p:nvSpPr>
          <p:cNvPr id="45" name="Google Shape;45;p11"/>
          <p:cNvSpPr txBox="1"/>
          <p:nvPr>
            <p:ph hasCustomPrompt="1" type="title"/>
          </p:nvPr>
        </p:nvSpPr>
        <p:spPr>
          <a:xfrm>
            <a:off x="1284000" y="1343975"/>
            <a:ext cx="6576000" cy="1423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2019300" y="2721775"/>
            <a:ext cx="5105400" cy="63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 name="Shape 48"/>
        <p:cNvGrpSpPr/>
        <p:nvPr/>
      </p:nvGrpSpPr>
      <p:grpSpPr>
        <a:xfrm>
          <a:off x="0" y="0"/>
          <a:ext cx="0" cy="0"/>
          <a:chOff x="0" y="0"/>
          <a:chExt cx="0" cy="0"/>
        </a:xfrm>
      </p:grpSpPr>
      <p:pic>
        <p:nvPicPr>
          <p:cNvPr id="49" name="Google Shape;49;p13"/>
          <p:cNvPicPr preferRelativeResize="0"/>
          <p:nvPr/>
        </p:nvPicPr>
        <p:blipFill rotWithShape="1">
          <a:blip r:embed="rId2">
            <a:alphaModFix/>
          </a:blip>
          <a:srcRect b="0" l="70900" r="0" t="0"/>
          <a:stretch/>
        </p:blipFill>
        <p:spPr>
          <a:xfrm>
            <a:off x="6483150" y="0"/>
            <a:ext cx="2660851" cy="5143500"/>
          </a:xfrm>
          <a:prstGeom prst="rect">
            <a:avLst/>
          </a:prstGeom>
          <a:noFill/>
          <a:ln>
            <a:noFill/>
          </a:ln>
        </p:spPr>
      </p:pic>
      <p:sp>
        <p:nvSpPr>
          <p:cNvPr id="50" name="Google Shape;50;p13"/>
          <p:cNvSpPr txBox="1"/>
          <p:nvPr>
            <p:ph type="title"/>
          </p:nvPr>
        </p:nvSpPr>
        <p:spPr>
          <a:xfrm>
            <a:off x="643800" y="1868822"/>
            <a:ext cx="2536200" cy="455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 name="Google Shape;51;p13"/>
          <p:cNvSpPr txBox="1"/>
          <p:nvPr>
            <p:ph hasCustomPrompt="1" idx="2" type="title"/>
          </p:nvPr>
        </p:nvSpPr>
        <p:spPr>
          <a:xfrm>
            <a:off x="643800" y="1440000"/>
            <a:ext cx="961800" cy="455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idx="1" type="subTitle"/>
          </p:nvPr>
        </p:nvSpPr>
        <p:spPr>
          <a:xfrm>
            <a:off x="643800" y="2253300"/>
            <a:ext cx="2536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 name="Google Shape;53;p13"/>
          <p:cNvSpPr txBox="1"/>
          <p:nvPr>
            <p:ph idx="3" type="title"/>
          </p:nvPr>
        </p:nvSpPr>
        <p:spPr>
          <a:xfrm>
            <a:off x="3403800" y="1868822"/>
            <a:ext cx="2536200" cy="455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3"/>
          <p:cNvSpPr txBox="1"/>
          <p:nvPr>
            <p:ph hasCustomPrompt="1" idx="4" type="title"/>
          </p:nvPr>
        </p:nvSpPr>
        <p:spPr>
          <a:xfrm>
            <a:off x="3403800" y="1440000"/>
            <a:ext cx="961800" cy="455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idx="5" type="subTitle"/>
          </p:nvPr>
        </p:nvSpPr>
        <p:spPr>
          <a:xfrm>
            <a:off x="3403800" y="2248564"/>
            <a:ext cx="2536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 name="Google Shape;56;p13"/>
          <p:cNvSpPr txBox="1"/>
          <p:nvPr>
            <p:ph idx="6" type="title"/>
          </p:nvPr>
        </p:nvSpPr>
        <p:spPr>
          <a:xfrm>
            <a:off x="643800" y="3581903"/>
            <a:ext cx="2536200" cy="455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7" name="Google Shape;57;p13"/>
          <p:cNvSpPr txBox="1"/>
          <p:nvPr>
            <p:ph hasCustomPrompt="1" idx="7" type="title"/>
          </p:nvPr>
        </p:nvSpPr>
        <p:spPr>
          <a:xfrm>
            <a:off x="643800" y="3153200"/>
            <a:ext cx="961800" cy="455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643800" y="3966505"/>
            <a:ext cx="2536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13"/>
          <p:cNvSpPr txBox="1"/>
          <p:nvPr>
            <p:ph idx="9" type="title"/>
          </p:nvPr>
        </p:nvSpPr>
        <p:spPr>
          <a:xfrm>
            <a:off x="3403800" y="3581903"/>
            <a:ext cx="2536200" cy="455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 name="Google Shape;60;p13"/>
          <p:cNvSpPr txBox="1"/>
          <p:nvPr>
            <p:ph hasCustomPrompt="1" idx="13" type="title"/>
          </p:nvPr>
        </p:nvSpPr>
        <p:spPr>
          <a:xfrm>
            <a:off x="3403800" y="3153200"/>
            <a:ext cx="961800" cy="455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14" type="subTitle"/>
          </p:nvPr>
        </p:nvSpPr>
        <p:spPr>
          <a:xfrm>
            <a:off x="3403800" y="3966505"/>
            <a:ext cx="2536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2" name="Google Shape;62;p13"/>
          <p:cNvSpPr txBox="1"/>
          <p:nvPr>
            <p:ph idx="15" type="title"/>
          </p:nvPr>
        </p:nvSpPr>
        <p:spPr>
          <a:xfrm>
            <a:off x="643800" y="535000"/>
            <a:ext cx="56556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b="21054" l="21054" r="0" t="0"/>
          <a:stretch/>
        </p:blipFill>
        <p:spPr>
          <a:xfrm>
            <a:off x="0" y="0"/>
            <a:ext cx="9144000" cy="5143500"/>
          </a:xfrm>
          <a:prstGeom prst="rect">
            <a:avLst/>
          </a:prstGeom>
          <a:noFill/>
          <a:ln>
            <a:noFill/>
          </a:ln>
        </p:spPr>
      </p:pic>
      <p:sp>
        <p:nvSpPr>
          <p:cNvPr id="65" name="Google Shape;65;p14"/>
          <p:cNvSpPr txBox="1"/>
          <p:nvPr>
            <p:ph type="title"/>
          </p:nvPr>
        </p:nvSpPr>
        <p:spPr>
          <a:xfrm>
            <a:off x="2441275" y="3103838"/>
            <a:ext cx="4261500" cy="44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6" name="Google Shape;66;p14"/>
          <p:cNvSpPr txBox="1"/>
          <p:nvPr>
            <p:ph idx="1" type="subTitle"/>
          </p:nvPr>
        </p:nvSpPr>
        <p:spPr>
          <a:xfrm>
            <a:off x="1458150" y="1599588"/>
            <a:ext cx="6227700" cy="16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b="89598" l="0" r="0" t="0"/>
          <a:stretch/>
        </p:blipFill>
        <p:spPr>
          <a:xfrm>
            <a:off x="0" y="1"/>
            <a:ext cx="9144000" cy="535000"/>
          </a:xfrm>
          <a:prstGeom prst="rect">
            <a:avLst/>
          </a:prstGeom>
          <a:noFill/>
          <a:ln>
            <a:noFill/>
          </a:ln>
        </p:spPr>
      </p:pic>
      <p:sp>
        <p:nvSpPr>
          <p:cNvPr id="69" name="Google Shape;69;p15"/>
          <p:cNvSpPr txBox="1"/>
          <p:nvPr>
            <p:ph idx="1" type="subTitle"/>
          </p:nvPr>
        </p:nvSpPr>
        <p:spPr>
          <a:xfrm>
            <a:off x="715155" y="2401125"/>
            <a:ext cx="3120900" cy="121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5"/>
          <p:cNvSpPr txBox="1"/>
          <p:nvPr>
            <p:ph type="title"/>
          </p:nvPr>
        </p:nvSpPr>
        <p:spPr>
          <a:xfrm>
            <a:off x="715100" y="1529175"/>
            <a:ext cx="3120900" cy="9390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71" name="Google Shape;71;p15"/>
          <p:cNvPicPr preferRelativeResize="0"/>
          <p:nvPr/>
        </p:nvPicPr>
        <p:blipFill rotWithShape="1">
          <a:blip r:embed="rId2">
            <a:alphaModFix/>
          </a:blip>
          <a:srcRect b="0" l="0" r="0" t="89598"/>
          <a:stretch/>
        </p:blipFill>
        <p:spPr>
          <a:xfrm>
            <a:off x="0" y="4608267"/>
            <a:ext cx="9144000" cy="535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0" l="70900" r="0" t="0"/>
          <a:stretch/>
        </p:blipFill>
        <p:spPr>
          <a:xfrm>
            <a:off x="6483150" y="0"/>
            <a:ext cx="2660851" cy="5143476"/>
          </a:xfrm>
          <a:prstGeom prst="rect">
            <a:avLst/>
          </a:prstGeom>
          <a:noFill/>
          <a:ln>
            <a:noFill/>
          </a:ln>
        </p:spPr>
      </p:pic>
      <p:sp>
        <p:nvSpPr>
          <p:cNvPr id="74" name="Google Shape;74;p16"/>
          <p:cNvSpPr txBox="1"/>
          <p:nvPr>
            <p:ph idx="1" type="body"/>
          </p:nvPr>
        </p:nvSpPr>
        <p:spPr>
          <a:xfrm>
            <a:off x="715100" y="1499175"/>
            <a:ext cx="5330400" cy="26496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Font typeface="Work Sans"/>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75" name="Google Shape;75;p16"/>
          <p:cNvSpPr txBox="1"/>
          <p:nvPr>
            <p:ph type="title"/>
          </p:nvPr>
        </p:nvSpPr>
        <p:spPr>
          <a:xfrm>
            <a:off x="715100" y="535000"/>
            <a:ext cx="56556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6" name="Shape 76"/>
        <p:cNvGrpSpPr/>
        <p:nvPr/>
      </p:nvGrpSpPr>
      <p:grpSpPr>
        <a:xfrm>
          <a:off x="0" y="0"/>
          <a:ext cx="0" cy="0"/>
          <a:chOff x="0" y="0"/>
          <a:chExt cx="0" cy="0"/>
        </a:xfrm>
      </p:grpSpPr>
      <p:pic>
        <p:nvPicPr>
          <p:cNvPr id="77" name="Google Shape;77;p17"/>
          <p:cNvPicPr preferRelativeResize="0"/>
          <p:nvPr/>
        </p:nvPicPr>
        <p:blipFill rotWithShape="1">
          <a:blip r:embed="rId2">
            <a:alphaModFix/>
          </a:blip>
          <a:srcRect b="0" l="0" r="0" t="89598"/>
          <a:stretch/>
        </p:blipFill>
        <p:spPr>
          <a:xfrm>
            <a:off x="0" y="4608500"/>
            <a:ext cx="9144000" cy="535000"/>
          </a:xfrm>
          <a:prstGeom prst="rect">
            <a:avLst/>
          </a:prstGeom>
          <a:noFill/>
          <a:ln>
            <a:noFill/>
          </a:ln>
        </p:spPr>
      </p:pic>
      <p:sp>
        <p:nvSpPr>
          <p:cNvPr id="78" name="Google Shape;78;p17"/>
          <p:cNvSpPr txBox="1"/>
          <p:nvPr>
            <p:ph type="title"/>
          </p:nvPr>
        </p:nvSpPr>
        <p:spPr>
          <a:xfrm>
            <a:off x="720000" y="2643287"/>
            <a:ext cx="24537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9" name="Google Shape;79;p17"/>
          <p:cNvSpPr txBox="1"/>
          <p:nvPr>
            <p:ph idx="1" type="subTitle"/>
          </p:nvPr>
        </p:nvSpPr>
        <p:spPr>
          <a:xfrm>
            <a:off x="720000" y="2974611"/>
            <a:ext cx="2453700" cy="92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7"/>
          <p:cNvSpPr txBox="1"/>
          <p:nvPr>
            <p:ph idx="2" type="title"/>
          </p:nvPr>
        </p:nvSpPr>
        <p:spPr>
          <a:xfrm>
            <a:off x="3345150" y="2643287"/>
            <a:ext cx="24537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1" name="Google Shape;81;p17"/>
          <p:cNvSpPr txBox="1"/>
          <p:nvPr>
            <p:ph idx="3" type="subTitle"/>
          </p:nvPr>
        </p:nvSpPr>
        <p:spPr>
          <a:xfrm>
            <a:off x="3345150" y="2974611"/>
            <a:ext cx="2453700" cy="92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7"/>
          <p:cNvSpPr txBox="1"/>
          <p:nvPr>
            <p:ph idx="4" type="title"/>
          </p:nvPr>
        </p:nvSpPr>
        <p:spPr>
          <a:xfrm>
            <a:off x="5970300" y="2643287"/>
            <a:ext cx="24537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 name="Google Shape;83;p17"/>
          <p:cNvSpPr txBox="1"/>
          <p:nvPr>
            <p:ph idx="5" type="subTitle"/>
          </p:nvPr>
        </p:nvSpPr>
        <p:spPr>
          <a:xfrm>
            <a:off x="5970300" y="2974611"/>
            <a:ext cx="2453700" cy="92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7"/>
          <p:cNvSpPr txBox="1"/>
          <p:nvPr>
            <p:ph idx="6"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5" name="Shape 85"/>
        <p:cNvGrpSpPr/>
        <p:nvPr/>
      </p:nvGrpSpPr>
      <p:grpSpPr>
        <a:xfrm>
          <a:off x="0" y="0"/>
          <a:ext cx="0" cy="0"/>
          <a:chOff x="0" y="0"/>
          <a:chExt cx="0" cy="0"/>
        </a:xfrm>
      </p:grpSpPr>
      <p:pic>
        <p:nvPicPr>
          <p:cNvPr id="86" name="Google Shape;86;p18"/>
          <p:cNvPicPr preferRelativeResize="0"/>
          <p:nvPr/>
        </p:nvPicPr>
        <p:blipFill rotWithShape="1">
          <a:blip r:embed="rId2">
            <a:alphaModFix/>
          </a:blip>
          <a:srcRect b="0" l="0" r="0" t="89598"/>
          <a:stretch/>
        </p:blipFill>
        <p:spPr>
          <a:xfrm>
            <a:off x="0" y="4608475"/>
            <a:ext cx="9144000" cy="535024"/>
          </a:xfrm>
          <a:prstGeom prst="rect">
            <a:avLst/>
          </a:prstGeom>
          <a:noFill/>
          <a:ln>
            <a:noFill/>
          </a:ln>
        </p:spPr>
      </p:pic>
      <p:sp>
        <p:nvSpPr>
          <p:cNvPr id="87" name="Google Shape;87;p18"/>
          <p:cNvSpPr txBox="1"/>
          <p:nvPr>
            <p:ph type="title"/>
          </p:nvPr>
        </p:nvSpPr>
        <p:spPr>
          <a:xfrm>
            <a:off x="719975" y="1544569"/>
            <a:ext cx="23055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8" name="Google Shape;88;p18"/>
          <p:cNvSpPr txBox="1"/>
          <p:nvPr>
            <p:ph idx="1" type="subTitle"/>
          </p:nvPr>
        </p:nvSpPr>
        <p:spPr>
          <a:xfrm>
            <a:off x="719975" y="1966120"/>
            <a:ext cx="2305500" cy="5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8"/>
          <p:cNvSpPr txBox="1"/>
          <p:nvPr>
            <p:ph idx="2" type="title"/>
          </p:nvPr>
        </p:nvSpPr>
        <p:spPr>
          <a:xfrm>
            <a:off x="3419246" y="1544569"/>
            <a:ext cx="23055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0" name="Google Shape;90;p18"/>
          <p:cNvSpPr txBox="1"/>
          <p:nvPr>
            <p:ph idx="3" type="subTitle"/>
          </p:nvPr>
        </p:nvSpPr>
        <p:spPr>
          <a:xfrm>
            <a:off x="3419246" y="1966120"/>
            <a:ext cx="2305500" cy="5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8"/>
          <p:cNvSpPr txBox="1"/>
          <p:nvPr>
            <p:ph idx="4" type="title"/>
          </p:nvPr>
        </p:nvSpPr>
        <p:spPr>
          <a:xfrm>
            <a:off x="719975" y="2871144"/>
            <a:ext cx="23055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 name="Google Shape;92;p18"/>
          <p:cNvSpPr txBox="1"/>
          <p:nvPr>
            <p:ph idx="5" type="subTitle"/>
          </p:nvPr>
        </p:nvSpPr>
        <p:spPr>
          <a:xfrm>
            <a:off x="719975" y="3292695"/>
            <a:ext cx="2305500" cy="5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8"/>
          <p:cNvSpPr txBox="1"/>
          <p:nvPr>
            <p:ph idx="6" type="title"/>
          </p:nvPr>
        </p:nvSpPr>
        <p:spPr>
          <a:xfrm>
            <a:off x="3419246" y="2871144"/>
            <a:ext cx="23055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 name="Google Shape;94;p18"/>
          <p:cNvSpPr txBox="1"/>
          <p:nvPr>
            <p:ph idx="7" type="subTitle"/>
          </p:nvPr>
        </p:nvSpPr>
        <p:spPr>
          <a:xfrm>
            <a:off x="3419246" y="3292695"/>
            <a:ext cx="2305500" cy="5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8"/>
          <p:cNvSpPr txBox="1"/>
          <p:nvPr>
            <p:ph idx="8" type="title"/>
          </p:nvPr>
        </p:nvSpPr>
        <p:spPr>
          <a:xfrm>
            <a:off x="6118524" y="1544569"/>
            <a:ext cx="23055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 name="Google Shape;96;p18"/>
          <p:cNvSpPr txBox="1"/>
          <p:nvPr>
            <p:ph idx="9" type="subTitle"/>
          </p:nvPr>
        </p:nvSpPr>
        <p:spPr>
          <a:xfrm>
            <a:off x="6118524" y="1966120"/>
            <a:ext cx="2305500" cy="5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8"/>
          <p:cNvSpPr txBox="1"/>
          <p:nvPr>
            <p:ph idx="13" type="title"/>
          </p:nvPr>
        </p:nvSpPr>
        <p:spPr>
          <a:xfrm>
            <a:off x="6118524" y="2871144"/>
            <a:ext cx="23055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 name="Google Shape;98;p18"/>
          <p:cNvSpPr txBox="1"/>
          <p:nvPr>
            <p:ph idx="14" type="subTitle"/>
          </p:nvPr>
        </p:nvSpPr>
        <p:spPr>
          <a:xfrm>
            <a:off x="6118524" y="3292695"/>
            <a:ext cx="2305500" cy="5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8"/>
          <p:cNvSpPr txBox="1"/>
          <p:nvPr>
            <p:ph idx="15" type="title"/>
          </p:nvPr>
        </p:nvSpPr>
        <p:spPr>
          <a:xfrm>
            <a:off x="1744200" y="535000"/>
            <a:ext cx="56556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0" name="Shape 100"/>
        <p:cNvGrpSpPr/>
        <p:nvPr/>
      </p:nvGrpSpPr>
      <p:grpSpPr>
        <a:xfrm>
          <a:off x="0" y="0"/>
          <a:ext cx="0" cy="0"/>
          <a:chOff x="0" y="0"/>
          <a:chExt cx="0" cy="0"/>
        </a:xfrm>
      </p:grpSpPr>
      <p:pic>
        <p:nvPicPr>
          <p:cNvPr id="101" name="Google Shape;101;p19"/>
          <p:cNvPicPr preferRelativeResize="0"/>
          <p:nvPr/>
        </p:nvPicPr>
        <p:blipFill rotWithShape="1">
          <a:blip r:embed="rId2">
            <a:alphaModFix/>
          </a:blip>
          <a:srcRect b="0" l="0" r="0" t="89599"/>
          <a:stretch/>
        </p:blipFill>
        <p:spPr>
          <a:xfrm>
            <a:off x="-25" y="4608499"/>
            <a:ext cx="9144024" cy="534951"/>
          </a:xfrm>
          <a:prstGeom prst="rect">
            <a:avLst/>
          </a:prstGeom>
          <a:noFill/>
          <a:ln>
            <a:noFill/>
          </a:ln>
        </p:spPr>
      </p:pic>
      <p:sp>
        <p:nvSpPr>
          <p:cNvPr id="102" name="Google Shape;102;p19"/>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03" name="Shape 103"/>
        <p:cNvGrpSpPr/>
        <p:nvPr/>
      </p:nvGrpSpPr>
      <p:grpSpPr>
        <a:xfrm>
          <a:off x="0" y="0"/>
          <a:ext cx="0" cy="0"/>
          <a:chOff x="0" y="0"/>
          <a:chExt cx="0" cy="0"/>
        </a:xfrm>
      </p:grpSpPr>
      <p:sp>
        <p:nvSpPr>
          <p:cNvPr id="104" name="Google Shape;104;p20"/>
          <p:cNvSpPr txBox="1"/>
          <p:nvPr>
            <p:ph type="title"/>
          </p:nvPr>
        </p:nvSpPr>
        <p:spPr>
          <a:xfrm>
            <a:off x="720000" y="535000"/>
            <a:ext cx="77088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105" name="Google Shape;105;p20"/>
          <p:cNvPicPr preferRelativeResize="0"/>
          <p:nvPr/>
        </p:nvPicPr>
        <p:blipFill rotWithShape="1">
          <a:blip r:embed="rId2">
            <a:alphaModFix/>
          </a:blip>
          <a:srcRect b="0" l="0" r="0" t="89598"/>
          <a:stretch/>
        </p:blipFill>
        <p:spPr>
          <a:xfrm>
            <a:off x="1" y="4608500"/>
            <a:ext cx="9144000" cy="535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2"/>
            <a:ext cx="9144000" cy="5143500"/>
          </a:xfrm>
          <a:prstGeom prst="rect">
            <a:avLst/>
          </a:prstGeom>
          <a:noFill/>
          <a:ln>
            <a:noFill/>
          </a:ln>
        </p:spPr>
      </p:pic>
      <p:sp>
        <p:nvSpPr>
          <p:cNvPr id="14" name="Google Shape;14;p3"/>
          <p:cNvSpPr txBox="1"/>
          <p:nvPr>
            <p:ph type="title"/>
          </p:nvPr>
        </p:nvSpPr>
        <p:spPr>
          <a:xfrm>
            <a:off x="1645500" y="2476736"/>
            <a:ext cx="5853000" cy="734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3598200" y="1405625"/>
            <a:ext cx="1947600" cy="85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1645500" y="3350300"/>
            <a:ext cx="5853000" cy="38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2">
    <p:spTree>
      <p:nvGrpSpPr>
        <p:cNvPr id="106" name="Shape 106"/>
        <p:cNvGrpSpPr/>
        <p:nvPr/>
      </p:nvGrpSpPr>
      <p:grpSpPr>
        <a:xfrm>
          <a:off x="0" y="0"/>
          <a:ext cx="0" cy="0"/>
          <a:chOff x="0" y="0"/>
          <a:chExt cx="0" cy="0"/>
        </a:xfrm>
      </p:grpSpPr>
      <p:sp>
        <p:nvSpPr>
          <p:cNvPr id="107" name="Google Shape;107;p21"/>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8" name="Shape 108"/>
        <p:cNvGrpSpPr/>
        <p:nvPr/>
      </p:nvGrpSpPr>
      <p:grpSpPr>
        <a:xfrm>
          <a:off x="0" y="0"/>
          <a:ext cx="0" cy="0"/>
          <a:chOff x="0" y="0"/>
          <a:chExt cx="0" cy="0"/>
        </a:xfrm>
      </p:grpSpPr>
      <p:sp>
        <p:nvSpPr>
          <p:cNvPr id="109" name="Google Shape;109;p22"/>
          <p:cNvSpPr txBox="1"/>
          <p:nvPr>
            <p:ph hasCustomPrompt="1" type="title"/>
          </p:nvPr>
        </p:nvSpPr>
        <p:spPr>
          <a:xfrm>
            <a:off x="2954375" y="1622450"/>
            <a:ext cx="1920900" cy="638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0" name="Google Shape;110;p22"/>
          <p:cNvSpPr txBox="1"/>
          <p:nvPr>
            <p:ph idx="2" type="title"/>
          </p:nvPr>
        </p:nvSpPr>
        <p:spPr>
          <a:xfrm>
            <a:off x="2954375" y="535000"/>
            <a:ext cx="54696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1" name="Google Shape;111;p22"/>
          <p:cNvSpPr txBox="1"/>
          <p:nvPr>
            <p:ph idx="3" type="title"/>
          </p:nvPr>
        </p:nvSpPr>
        <p:spPr>
          <a:xfrm>
            <a:off x="5380900" y="1434314"/>
            <a:ext cx="2834100" cy="455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22"/>
          <p:cNvSpPr txBox="1"/>
          <p:nvPr>
            <p:ph idx="1" type="subTitle"/>
          </p:nvPr>
        </p:nvSpPr>
        <p:spPr>
          <a:xfrm>
            <a:off x="5380900" y="1784500"/>
            <a:ext cx="28341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2"/>
          <p:cNvSpPr txBox="1"/>
          <p:nvPr>
            <p:ph hasCustomPrompt="1" idx="4" type="title"/>
          </p:nvPr>
        </p:nvSpPr>
        <p:spPr>
          <a:xfrm>
            <a:off x="2954375" y="2702048"/>
            <a:ext cx="1920900" cy="638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4" name="Google Shape;114;p22"/>
          <p:cNvSpPr txBox="1"/>
          <p:nvPr>
            <p:ph idx="5" type="title"/>
          </p:nvPr>
        </p:nvSpPr>
        <p:spPr>
          <a:xfrm>
            <a:off x="5380900" y="2513925"/>
            <a:ext cx="2834100" cy="455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5" name="Google Shape;115;p22"/>
          <p:cNvSpPr txBox="1"/>
          <p:nvPr>
            <p:ph idx="6" type="subTitle"/>
          </p:nvPr>
        </p:nvSpPr>
        <p:spPr>
          <a:xfrm>
            <a:off x="5380900" y="2864100"/>
            <a:ext cx="28341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2"/>
          <p:cNvSpPr txBox="1"/>
          <p:nvPr>
            <p:ph hasCustomPrompt="1" idx="7" type="title"/>
          </p:nvPr>
        </p:nvSpPr>
        <p:spPr>
          <a:xfrm>
            <a:off x="2954375" y="3781650"/>
            <a:ext cx="1920900" cy="638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7" name="Google Shape;117;p22"/>
          <p:cNvSpPr txBox="1"/>
          <p:nvPr>
            <p:ph idx="8" type="title"/>
          </p:nvPr>
        </p:nvSpPr>
        <p:spPr>
          <a:xfrm>
            <a:off x="5380900" y="3593525"/>
            <a:ext cx="2834100" cy="455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22"/>
          <p:cNvSpPr txBox="1"/>
          <p:nvPr>
            <p:ph idx="9" type="subTitle"/>
          </p:nvPr>
        </p:nvSpPr>
        <p:spPr>
          <a:xfrm>
            <a:off x="5380900" y="3943700"/>
            <a:ext cx="2834100" cy="58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9" name="Google Shape;119;p22"/>
          <p:cNvPicPr preferRelativeResize="0"/>
          <p:nvPr/>
        </p:nvPicPr>
        <p:blipFill rotWithShape="1">
          <a:blip r:embed="rId2">
            <a:alphaModFix/>
          </a:blip>
          <a:srcRect b="0" l="34494" r="36406" t="0"/>
          <a:stretch/>
        </p:blipFill>
        <p:spPr>
          <a:xfrm>
            <a:off x="0" y="0"/>
            <a:ext cx="2660851"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20" name="Shape 120"/>
        <p:cNvGrpSpPr/>
        <p:nvPr/>
      </p:nvGrpSpPr>
      <p:grpSpPr>
        <a:xfrm>
          <a:off x="0" y="0"/>
          <a:ext cx="0" cy="0"/>
          <a:chOff x="0" y="0"/>
          <a:chExt cx="0" cy="0"/>
        </a:xfrm>
      </p:grpSpPr>
      <p:pic>
        <p:nvPicPr>
          <p:cNvPr id="121" name="Google Shape;121;p23"/>
          <p:cNvPicPr preferRelativeResize="0"/>
          <p:nvPr/>
        </p:nvPicPr>
        <p:blipFill rotWithShape="1">
          <a:blip r:embed="rId2">
            <a:alphaModFix amt="73000"/>
          </a:blip>
          <a:srcRect b="0" l="0" r="23512" t="23512"/>
          <a:stretch/>
        </p:blipFill>
        <p:spPr>
          <a:xfrm flipH="1">
            <a:off x="0" y="0"/>
            <a:ext cx="9144000" cy="5143500"/>
          </a:xfrm>
          <a:prstGeom prst="rect">
            <a:avLst/>
          </a:prstGeom>
          <a:noFill/>
          <a:ln>
            <a:noFill/>
          </a:ln>
        </p:spPr>
      </p:pic>
      <p:sp>
        <p:nvSpPr>
          <p:cNvPr id="122" name="Google Shape;122;p23"/>
          <p:cNvSpPr txBox="1"/>
          <p:nvPr>
            <p:ph type="ctrTitle"/>
          </p:nvPr>
        </p:nvSpPr>
        <p:spPr>
          <a:xfrm>
            <a:off x="1014300" y="535000"/>
            <a:ext cx="7115400" cy="88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3" name="Google Shape;123;p23"/>
          <p:cNvSpPr txBox="1"/>
          <p:nvPr>
            <p:ph idx="1" type="subTitle"/>
          </p:nvPr>
        </p:nvSpPr>
        <p:spPr>
          <a:xfrm>
            <a:off x="1014300" y="1530850"/>
            <a:ext cx="7115400" cy="12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4" name="Google Shape;124;p23"/>
          <p:cNvSpPr txBox="1"/>
          <p:nvPr/>
        </p:nvSpPr>
        <p:spPr>
          <a:xfrm>
            <a:off x="1014300" y="3606550"/>
            <a:ext cx="7115400" cy="5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oppins"/>
                <a:ea typeface="Poppins"/>
                <a:cs typeface="Poppins"/>
                <a:sym typeface="Poppins"/>
              </a:rPr>
              <a:t>CREDITS: This presentation template was created by </a:t>
            </a:r>
            <a:r>
              <a:rPr b="1" lang="en" sz="1200">
                <a:solidFill>
                  <a:schemeClr val="dk2"/>
                </a:solidFill>
                <a:uFill>
                  <a:noFill/>
                </a:uFill>
                <a:latin typeface="Poppins"/>
                <a:ea typeface="Poppins"/>
                <a:cs typeface="Poppins"/>
                <a:sym typeface="Poppins"/>
                <a:hlinkClick r:id="rId3">
                  <a:extLst>
                    <a:ext uri="{A12FA001-AC4F-418D-AE19-62706E023703}">
                      <ahyp:hlinkClr val="tx"/>
                    </a:ext>
                  </a:extLst>
                </a:hlinkClick>
              </a:rPr>
              <a:t>Slidesgo</a:t>
            </a:r>
            <a:r>
              <a:rPr lang="en" sz="1200">
                <a:solidFill>
                  <a:schemeClr val="dk2"/>
                </a:solidFill>
                <a:latin typeface="Poppins"/>
                <a:ea typeface="Poppins"/>
                <a:cs typeface="Poppins"/>
                <a:sym typeface="Poppins"/>
              </a:rPr>
              <a:t>, including icons by </a:t>
            </a:r>
            <a:r>
              <a:rPr b="1" lang="en" sz="1200">
                <a:solidFill>
                  <a:schemeClr val="dk2"/>
                </a:solidFill>
                <a:uFill>
                  <a:noFill/>
                </a:uFill>
                <a:latin typeface="Poppins"/>
                <a:ea typeface="Poppins"/>
                <a:cs typeface="Poppins"/>
                <a:sym typeface="Poppins"/>
                <a:hlinkClick r:id="rId4">
                  <a:extLst>
                    <a:ext uri="{A12FA001-AC4F-418D-AE19-62706E023703}">
                      <ahyp:hlinkClr val="tx"/>
                    </a:ext>
                  </a:extLst>
                </a:hlinkClick>
              </a:rPr>
              <a:t>Flaticon</a:t>
            </a:r>
            <a:r>
              <a:rPr lang="en" sz="1200">
                <a:solidFill>
                  <a:schemeClr val="dk2"/>
                </a:solidFill>
                <a:latin typeface="Poppins"/>
                <a:ea typeface="Poppins"/>
                <a:cs typeface="Poppins"/>
                <a:sym typeface="Poppins"/>
              </a:rPr>
              <a:t>, infographics &amp; images by </a:t>
            </a:r>
            <a:r>
              <a:rPr b="1" lang="en" sz="1200">
                <a:solidFill>
                  <a:schemeClr val="dk2"/>
                </a:solidFill>
                <a:uFill>
                  <a:noFill/>
                </a:uFill>
                <a:latin typeface="Poppins"/>
                <a:ea typeface="Poppins"/>
                <a:cs typeface="Poppins"/>
                <a:sym typeface="Poppins"/>
                <a:hlinkClick r:id="rId5">
                  <a:extLst>
                    <a:ext uri="{A12FA001-AC4F-418D-AE19-62706E023703}">
                      <ahyp:hlinkClr val="tx"/>
                    </a:ext>
                  </a:extLst>
                </a:hlinkClick>
              </a:rPr>
              <a:t>Freepik</a:t>
            </a:r>
            <a:r>
              <a:rPr b="1" lang="en" sz="1200">
                <a:solidFill>
                  <a:schemeClr val="dk2"/>
                </a:solidFill>
                <a:latin typeface="Poppins"/>
                <a:ea typeface="Poppins"/>
                <a:cs typeface="Poppins"/>
                <a:sym typeface="Poppins"/>
              </a:rPr>
              <a:t> </a:t>
            </a:r>
            <a:endParaRPr b="1" sz="1200">
              <a:solidFill>
                <a:schemeClr val="dk2"/>
              </a:solidFill>
              <a:latin typeface="Poppins"/>
              <a:ea typeface="Poppins"/>
              <a:cs typeface="Poppins"/>
              <a:sym typeface="Poppi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25"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b="0" l="0" r="0" t="89598"/>
          <a:stretch/>
        </p:blipFill>
        <p:spPr>
          <a:xfrm>
            <a:off x="0" y="4608500"/>
            <a:ext cx="9144024" cy="535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7" name="Shape 127"/>
        <p:cNvGrpSpPr/>
        <p:nvPr/>
      </p:nvGrpSpPr>
      <p:grpSpPr>
        <a:xfrm>
          <a:off x="0" y="0"/>
          <a:ext cx="0" cy="0"/>
          <a:chOff x="0" y="0"/>
          <a:chExt cx="0" cy="0"/>
        </a:xfrm>
      </p:grpSpPr>
      <p:pic>
        <p:nvPicPr>
          <p:cNvPr id="128" name="Google Shape;128;p25"/>
          <p:cNvPicPr preferRelativeResize="0"/>
          <p:nvPr/>
        </p:nvPicPr>
        <p:blipFill rotWithShape="1">
          <a:blip r:embed="rId2">
            <a:alphaModFix/>
          </a:blip>
          <a:srcRect b="89597" l="0" r="0" t="0"/>
          <a:stretch/>
        </p:blipFill>
        <p:spPr>
          <a:xfrm>
            <a:off x="0" y="-20"/>
            <a:ext cx="9144000" cy="5350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7" name="Shape 17"/>
        <p:cNvGrpSpPr/>
        <p:nvPr/>
      </p:nvGrpSpPr>
      <p:grpSpPr>
        <a:xfrm>
          <a:off x="0" y="0"/>
          <a:ext cx="0" cy="0"/>
          <a:chOff x="0" y="0"/>
          <a:chExt cx="0" cy="0"/>
        </a:xfrm>
      </p:grpSpPr>
      <p:sp>
        <p:nvSpPr>
          <p:cNvPr id="18" name="Google Shape;18;p4"/>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 name="Google Shape;19;p4"/>
          <p:cNvSpPr txBox="1"/>
          <p:nvPr>
            <p:ph idx="1" type="body"/>
          </p:nvPr>
        </p:nvSpPr>
        <p:spPr>
          <a:xfrm>
            <a:off x="720000" y="1152475"/>
            <a:ext cx="7704000" cy="3456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DFB6DA"/>
              </a:buClr>
              <a:buSzPts val="1600"/>
              <a:buFont typeface="Work Sans"/>
              <a:buAutoNum type="arabicPeriod"/>
              <a:defRPr sz="1200">
                <a:solidFill>
                  <a:srgbClr val="434343"/>
                </a:solidFill>
              </a:defRPr>
            </a:lvl1pPr>
            <a:lvl2pPr indent="-317500" lvl="1" marL="914400" rtl="0">
              <a:lnSpc>
                <a:spcPct val="115000"/>
              </a:lnSpc>
              <a:spcBef>
                <a:spcPts val="0"/>
              </a:spcBef>
              <a:spcAft>
                <a:spcPts val="0"/>
              </a:spcAft>
              <a:buClr>
                <a:srgbClr val="434343"/>
              </a:buClr>
              <a:buSzPts val="1400"/>
              <a:buFont typeface="Raleway"/>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aleway"/>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aleway"/>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aleway"/>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aleway"/>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aleway"/>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aleway"/>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aleway"/>
              <a:buAutoNum type="romanLcPeriod"/>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0" l="0" r="0" t="89598"/>
          <a:stretch/>
        </p:blipFill>
        <p:spPr>
          <a:xfrm>
            <a:off x="0" y="4608475"/>
            <a:ext cx="9144000" cy="535024"/>
          </a:xfrm>
          <a:prstGeom prst="rect">
            <a:avLst/>
          </a:prstGeom>
          <a:noFill/>
          <a:ln>
            <a:noFill/>
          </a:ln>
        </p:spPr>
      </p:pic>
      <p:sp>
        <p:nvSpPr>
          <p:cNvPr id="22" name="Google Shape;22;p5"/>
          <p:cNvSpPr txBox="1"/>
          <p:nvPr>
            <p:ph idx="1" type="subTitle"/>
          </p:nvPr>
        </p:nvSpPr>
        <p:spPr>
          <a:xfrm>
            <a:off x="1232112" y="3097296"/>
            <a:ext cx="28161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 name="Google Shape;23;p5"/>
          <p:cNvSpPr txBox="1"/>
          <p:nvPr>
            <p:ph idx="2" type="subTitle"/>
          </p:nvPr>
        </p:nvSpPr>
        <p:spPr>
          <a:xfrm>
            <a:off x="5095787" y="3097296"/>
            <a:ext cx="28161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 name="Google Shape;25;p5"/>
          <p:cNvSpPr txBox="1"/>
          <p:nvPr>
            <p:ph idx="3" type="title"/>
          </p:nvPr>
        </p:nvSpPr>
        <p:spPr>
          <a:xfrm>
            <a:off x="1232113" y="2681172"/>
            <a:ext cx="2816100" cy="37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7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6" name="Google Shape;26;p5"/>
          <p:cNvSpPr txBox="1"/>
          <p:nvPr>
            <p:ph idx="4" type="title"/>
          </p:nvPr>
        </p:nvSpPr>
        <p:spPr>
          <a:xfrm>
            <a:off x="5095787" y="2681172"/>
            <a:ext cx="2816100" cy="37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7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b="69191" l="0" r="0" t="0"/>
          <a:stretch/>
        </p:blipFill>
        <p:spPr>
          <a:xfrm>
            <a:off x="0" y="27"/>
            <a:ext cx="9144000" cy="1584600"/>
          </a:xfrm>
          <a:prstGeom prst="rect">
            <a:avLst/>
          </a:prstGeom>
          <a:noFill/>
          <a:ln>
            <a:noFill/>
          </a:ln>
        </p:spPr>
      </p:pic>
      <p:sp>
        <p:nvSpPr>
          <p:cNvPr id="29" name="Google Shape;29;p6"/>
          <p:cNvSpPr txBox="1"/>
          <p:nvPr>
            <p:ph type="title"/>
          </p:nvPr>
        </p:nvSpPr>
        <p:spPr>
          <a:xfrm>
            <a:off x="720000" y="535000"/>
            <a:ext cx="7704000" cy="48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idx="1" type="body"/>
          </p:nvPr>
        </p:nvSpPr>
        <p:spPr>
          <a:xfrm>
            <a:off x="715100" y="1851775"/>
            <a:ext cx="4536000" cy="24345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Font typeface="Work Sans"/>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2" name="Google Shape;32;p7"/>
          <p:cNvSpPr txBox="1"/>
          <p:nvPr>
            <p:ph type="title"/>
          </p:nvPr>
        </p:nvSpPr>
        <p:spPr>
          <a:xfrm>
            <a:off x="715100" y="473700"/>
            <a:ext cx="4536000" cy="10785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b="0" l="0" r="0" t="0"/>
          <a:stretch/>
        </p:blipFill>
        <p:spPr>
          <a:xfrm>
            <a:off x="0" y="20"/>
            <a:ext cx="9144000" cy="5143449"/>
          </a:xfrm>
          <a:prstGeom prst="rect">
            <a:avLst/>
          </a:prstGeom>
          <a:noFill/>
          <a:ln>
            <a:noFill/>
          </a:ln>
        </p:spPr>
      </p:pic>
      <p:sp>
        <p:nvSpPr>
          <p:cNvPr id="35" name="Google Shape;35;p8"/>
          <p:cNvSpPr txBox="1"/>
          <p:nvPr>
            <p:ph type="title"/>
          </p:nvPr>
        </p:nvSpPr>
        <p:spPr>
          <a:xfrm>
            <a:off x="1767750" y="1401600"/>
            <a:ext cx="5608500" cy="2340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5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b="0" l="0" r="70900" t="0"/>
          <a:stretch/>
        </p:blipFill>
        <p:spPr>
          <a:xfrm>
            <a:off x="0" y="0"/>
            <a:ext cx="2660851" cy="5143500"/>
          </a:xfrm>
          <a:prstGeom prst="rect">
            <a:avLst/>
          </a:prstGeom>
          <a:noFill/>
          <a:ln>
            <a:noFill/>
          </a:ln>
        </p:spPr>
      </p:pic>
      <p:sp>
        <p:nvSpPr>
          <p:cNvPr id="38" name="Google Shape;38;p9"/>
          <p:cNvSpPr txBox="1"/>
          <p:nvPr>
            <p:ph type="title"/>
          </p:nvPr>
        </p:nvSpPr>
        <p:spPr>
          <a:xfrm>
            <a:off x="3582425" y="1386575"/>
            <a:ext cx="4845900" cy="644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3924400" y="2133000"/>
            <a:ext cx="4504500" cy="1623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7"/>
            <a:ext cx="9144000" cy="5143481"/>
          </a:xfrm>
          <a:prstGeom prst="rect">
            <a:avLst/>
          </a:prstGeom>
          <a:noFill/>
          <a:ln>
            <a:noFill/>
          </a:ln>
        </p:spPr>
      </p:pic>
      <p:sp>
        <p:nvSpPr>
          <p:cNvPr id="42" name="Google Shape;42;p10"/>
          <p:cNvSpPr txBox="1"/>
          <p:nvPr>
            <p:ph type="title"/>
          </p:nvPr>
        </p:nvSpPr>
        <p:spPr>
          <a:xfrm>
            <a:off x="1338150" y="2127600"/>
            <a:ext cx="6467700" cy="88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482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700"/>
              <a:buFont typeface="Lexend Mega Black"/>
              <a:buNone/>
              <a:defRPr sz="2700">
                <a:solidFill>
                  <a:schemeClr val="dk1"/>
                </a:solidFill>
                <a:latin typeface="Lexend Mega Black"/>
                <a:ea typeface="Lexend Mega Black"/>
                <a:cs typeface="Lexend Mega Black"/>
                <a:sym typeface="Lexend Mega Black"/>
              </a:defRPr>
            </a:lvl1pPr>
            <a:lvl2pPr lvl="1" rtl="0">
              <a:lnSpc>
                <a:spcPct val="100000"/>
              </a:lnSpc>
              <a:spcBef>
                <a:spcPts val="0"/>
              </a:spcBef>
              <a:spcAft>
                <a:spcPts val="0"/>
              </a:spcAft>
              <a:buClr>
                <a:schemeClr val="dk1"/>
              </a:buClr>
              <a:buSzPts val="3500"/>
              <a:buFont typeface="Lexend Mega Black"/>
              <a:buNone/>
              <a:defRPr sz="3500">
                <a:solidFill>
                  <a:schemeClr val="dk1"/>
                </a:solidFill>
                <a:latin typeface="Lexend Mega Black"/>
                <a:ea typeface="Lexend Mega Black"/>
                <a:cs typeface="Lexend Mega Black"/>
                <a:sym typeface="Lexend Mega Black"/>
              </a:defRPr>
            </a:lvl2pPr>
            <a:lvl3pPr lvl="2" rtl="0">
              <a:lnSpc>
                <a:spcPct val="100000"/>
              </a:lnSpc>
              <a:spcBef>
                <a:spcPts val="0"/>
              </a:spcBef>
              <a:spcAft>
                <a:spcPts val="0"/>
              </a:spcAft>
              <a:buClr>
                <a:schemeClr val="dk1"/>
              </a:buClr>
              <a:buSzPts val="3500"/>
              <a:buFont typeface="Lexend Mega Black"/>
              <a:buNone/>
              <a:defRPr sz="3500">
                <a:solidFill>
                  <a:schemeClr val="dk1"/>
                </a:solidFill>
                <a:latin typeface="Lexend Mega Black"/>
                <a:ea typeface="Lexend Mega Black"/>
                <a:cs typeface="Lexend Mega Black"/>
                <a:sym typeface="Lexend Mega Black"/>
              </a:defRPr>
            </a:lvl3pPr>
            <a:lvl4pPr lvl="3" rtl="0">
              <a:lnSpc>
                <a:spcPct val="100000"/>
              </a:lnSpc>
              <a:spcBef>
                <a:spcPts val="0"/>
              </a:spcBef>
              <a:spcAft>
                <a:spcPts val="0"/>
              </a:spcAft>
              <a:buClr>
                <a:schemeClr val="dk1"/>
              </a:buClr>
              <a:buSzPts val="3500"/>
              <a:buFont typeface="Lexend Mega Black"/>
              <a:buNone/>
              <a:defRPr sz="3500">
                <a:solidFill>
                  <a:schemeClr val="dk1"/>
                </a:solidFill>
                <a:latin typeface="Lexend Mega Black"/>
                <a:ea typeface="Lexend Mega Black"/>
                <a:cs typeface="Lexend Mega Black"/>
                <a:sym typeface="Lexend Mega Black"/>
              </a:defRPr>
            </a:lvl4pPr>
            <a:lvl5pPr lvl="4" rtl="0">
              <a:lnSpc>
                <a:spcPct val="100000"/>
              </a:lnSpc>
              <a:spcBef>
                <a:spcPts val="0"/>
              </a:spcBef>
              <a:spcAft>
                <a:spcPts val="0"/>
              </a:spcAft>
              <a:buClr>
                <a:schemeClr val="dk1"/>
              </a:buClr>
              <a:buSzPts val="3500"/>
              <a:buFont typeface="Lexend Mega Black"/>
              <a:buNone/>
              <a:defRPr sz="3500">
                <a:solidFill>
                  <a:schemeClr val="dk1"/>
                </a:solidFill>
                <a:latin typeface="Lexend Mega Black"/>
                <a:ea typeface="Lexend Mega Black"/>
                <a:cs typeface="Lexend Mega Black"/>
                <a:sym typeface="Lexend Mega Black"/>
              </a:defRPr>
            </a:lvl5pPr>
            <a:lvl6pPr lvl="5" rtl="0">
              <a:lnSpc>
                <a:spcPct val="100000"/>
              </a:lnSpc>
              <a:spcBef>
                <a:spcPts val="0"/>
              </a:spcBef>
              <a:spcAft>
                <a:spcPts val="0"/>
              </a:spcAft>
              <a:buClr>
                <a:schemeClr val="dk1"/>
              </a:buClr>
              <a:buSzPts val="3500"/>
              <a:buFont typeface="Lexend Mega Black"/>
              <a:buNone/>
              <a:defRPr sz="3500">
                <a:solidFill>
                  <a:schemeClr val="dk1"/>
                </a:solidFill>
                <a:latin typeface="Lexend Mega Black"/>
                <a:ea typeface="Lexend Mega Black"/>
                <a:cs typeface="Lexend Mega Black"/>
                <a:sym typeface="Lexend Mega Black"/>
              </a:defRPr>
            </a:lvl6pPr>
            <a:lvl7pPr lvl="6" rtl="0">
              <a:lnSpc>
                <a:spcPct val="100000"/>
              </a:lnSpc>
              <a:spcBef>
                <a:spcPts val="0"/>
              </a:spcBef>
              <a:spcAft>
                <a:spcPts val="0"/>
              </a:spcAft>
              <a:buClr>
                <a:schemeClr val="dk1"/>
              </a:buClr>
              <a:buSzPts val="3500"/>
              <a:buFont typeface="Lexend Mega Black"/>
              <a:buNone/>
              <a:defRPr sz="3500">
                <a:solidFill>
                  <a:schemeClr val="dk1"/>
                </a:solidFill>
                <a:latin typeface="Lexend Mega Black"/>
                <a:ea typeface="Lexend Mega Black"/>
                <a:cs typeface="Lexend Mega Black"/>
                <a:sym typeface="Lexend Mega Black"/>
              </a:defRPr>
            </a:lvl7pPr>
            <a:lvl8pPr lvl="7" rtl="0">
              <a:lnSpc>
                <a:spcPct val="100000"/>
              </a:lnSpc>
              <a:spcBef>
                <a:spcPts val="0"/>
              </a:spcBef>
              <a:spcAft>
                <a:spcPts val="0"/>
              </a:spcAft>
              <a:buClr>
                <a:schemeClr val="dk1"/>
              </a:buClr>
              <a:buSzPts val="3500"/>
              <a:buFont typeface="Lexend Mega Black"/>
              <a:buNone/>
              <a:defRPr sz="3500">
                <a:solidFill>
                  <a:schemeClr val="dk1"/>
                </a:solidFill>
                <a:latin typeface="Lexend Mega Black"/>
                <a:ea typeface="Lexend Mega Black"/>
                <a:cs typeface="Lexend Mega Black"/>
                <a:sym typeface="Lexend Mega Black"/>
              </a:defRPr>
            </a:lvl8pPr>
            <a:lvl9pPr lvl="8" rtl="0">
              <a:lnSpc>
                <a:spcPct val="100000"/>
              </a:lnSpc>
              <a:spcBef>
                <a:spcPts val="0"/>
              </a:spcBef>
              <a:spcAft>
                <a:spcPts val="0"/>
              </a:spcAft>
              <a:buClr>
                <a:schemeClr val="dk1"/>
              </a:buClr>
              <a:buSzPts val="3500"/>
              <a:buFont typeface="Lexend Mega Black"/>
              <a:buNone/>
              <a:defRPr sz="3500">
                <a:solidFill>
                  <a:schemeClr val="dk1"/>
                </a:solidFill>
                <a:latin typeface="Lexend Mega Black"/>
                <a:ea typeface="Lexend Mega Black"/>
                <a:cs typeface="Lexend Mega Black"/>
                <a:sym typeface="Lexend Mega Black"/>
              </a:defRPr>
            </a:lvl9pPr>
          </a:lstStyle>
          <a:p/>
        </p:txBody>
      </p:sp>
      <p:sp>
        <p:nvSpPr>
          <p:cNvPr id="7" name="Google Shape;7;p1"/>
          <p:cNvSpPr txBox="1"/>
          <p:nvPr>
            <p:ph idx="1" type="body"/>
          </p:nvPr>
        </p:nvSpPr>
        <p:spPr>
          <a:xfrm>
            <a:off x="715100" y="1152475"/>
            <a:ext cx="7713900" cy="34560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indent="-317500" lvl="1" marL="9144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00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jpg"/><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sp>
        <p:nvSpPr>
          <p:cNvPr id="133" name="Google Shape;133;p26"/>
          <p:cNvSpPr txBox="1"/>
          <p:nvPr>
            <p:ph type="ctrTitle"/>
          </p:nvPr>
        </p:nvSpPr>
        <p:spPr>
          <a:xfrm>
            <a:off x="715200" y="1146050"/>
            <a:ext cx="7713600" cy="25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9900"/>
                </a:solidFill>
                <a:latin typeface="Roboto"/>
                <a:ea typeface="Roboto"/>
                <a:cs typeface="Roboto"/>
                <a:sym typeface="Roboto"/>
              </a:rPr>
              <a:t>Harmony</a:t>
            </a:r>
            <a:endParaRPr b="1">
              <a:solidFill>
                <a:srgbClr val="FF9900"/>
              </a:solidFill>
              <a:latin typeface="Roboto"/>
              <a:ea typeface="Roboto"/>
              <a:cs typeface="Roboto"/>
              <a:sym typeface="Roboto"/>
            </a:endParaRPr>
          </a:p>
          <a:p>
            <a:pPr indent="0" lvl="0" marL="0" rtl="0" algn="ctr">
              <a:spcBef>
                <a:spcPts val="0"/>
              </a:spcBef>
              <a:spcAft>
                <a:spcPts val="0"/>
              </a:spcAft>
              <a:buNone/>
            </a:pPr>
            <a:r>
              <a:rPr b="1" lang="en">
                <a:solidFill>
                  <a:srgbClr val="FF9900"/>
                </a:solidFill>
                <a:latin typeface="Roboto"/>
                <a:ea typeface="Roboto"/>
                <a:cs typeface="Roboto"/>
                <a:sym typeface="Roboto"/>
              </a:rPr>
              <a:t>Resources</a:t>
            </a:r>
            <a:endParaRPr b="1">
              <a:solidFill>
                <a:srgbClr val="FF9900"/>
              </a:solidFill>
              <a:latin typeface="Roboto"/>
              <a:ea typeface="Roboto"/>
              <a:cs typeface="Roboto"/>
              <a:sym typeface="Roboto"/>
            </a:endParaRPr>
          </a:p>
        </p:txBody>
      </p:sp>
      <p:sp>
        <p:nvSpPr>
          <p:cNvPr id="134" name="Google Shape;134;p26"/>
          <p:cNvSpPr txBox="1"/>
          <p:nvPr>
            <p:ph idx="1" type="subTitle"/>
          </p:nvPr>
        </p:nvSpPr>
        <p:spPr>
          <a:xfrm>
            <a:off x="6052800" y="4701000"/>
            <a:ext cx="3091200" cy="4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9900"/>
                </a:solidFill>
              </a:rPr>
              <a:t>Lilypad Development Team</a:t>
            </a:r>
            <a:endParaRPr b="1" sz="1300">
              <a:solidFill>
                <a:srgbClr val="FF9900"/>
              </a:solidFill>
            </a:endParaRPr>
          </a:p>
        </p:txBody>
      </p:sp>
      <p:sp>
        <p:nvSpPr>
          <p:cNvPr id="135" name="Google Shape;135;p26"/>
          <p:cNvSpPr txBox="1"/>
          <p:nvPr/>
        </p:nvSpPr>
        <p:spPr>
          <a:xfrm>
            <a:off x="3277425" y="180413"/>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Poppins"/>
              <a:ea typeface="Poppins"/>
              <a:cs typeface="Poppins"/>
              <a:sym typeface="Poppins"/>
            </a:endParaRPr>
          </a:p>
        </p:txBody>
      </p:sp>
      <p:sp>
        <p:nvSpPr>
          <p:cNvPr id="136" name="Google Shape;136;p26"/>
          <p:cNvSpPr txBox="1"/>
          <p:nvPr/>
        </p:nvSpPr>
        <p:spPr>
          <a:xfrm>
            <a:off x="3541950" y="4673363"/>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23" name="Shape 223"/>
        <p:cNvGrpSpPr/>
        <p:nvPr/>
      </p:nvGrpSpPr>
      <p:grpSpPr>
        <a:xfrm>
          <a:off x="0" y="0"/>
          <a:ext cx="0" cy="0"/>
          <a:chOff x="0" y="0"/>
          <a:chExt cx="0" cy="0"/>
        </a:xfrm>
      </p:grpSpPr>
      <p:sp>
        <p:nvSpPr>
          <p:cNvPr id="224" name="Google Shape;224;p35"/>
          <p:cNvSpPr txBox="1"/>
          <p:nvPr>
            <p:ph idx="15" type="title"/>
          </p:nvPr>
        </p:nvSpPr>
        <p:spPr>
          <a:xfrm>
            <a:off x="557400" y="52300"/>
            <a:ext cx="56556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rgbClr val="FF9900"/>
                </a:solidFill>
                <a:latin typeface="Roboto Black"/>
                <a:ea typeface="Roboto Black"/>
                <a:cs typeface="Roboto Black"/>
                <a:sym typeface="Roboto Black"/>
              </a:rPr>
              <a:t>The Dev Team</a:t>
            </a:r>
            <a:endParaRPr sz="2900">
              <a:solidFill>
                <a:srgbClr val="FF9900"/>
              </a:solidFill>
              <a:latin typeface="Roboto Black"/>
              <a:ea typeface="Roboto Black"/>
              <a:cs typeface="Roboto Black"/>
              <a:sym typeface="Roboto Black"/>
            </a:endParaRPr>
          </a:p>
        </p:txBody>
      </p:sp>
      <p:cxnSp>
        <p:nvCxnSpPr>
          <p:cNvPr id="225" name="Google Shape;225;p35"/>
          <p:cNvCxnSpPr>
            <a:endCxn id="224" idx="3"/>
          </p:cNvCxnSpPr>
          <p:nvPr/>
        </p:nvCxnSpPr>
        <p:spPr>
          <a:xfrm>
            <a:off x="3549600" y="293650"/>
            <a:ext cx="2663400" cy="0"/>
          </a:xfrm>
          <a:prstGeom prst="straightConnector1">
            <a:avLst/>
          </a:prstGeom>
          <a:noFill/>
          <a:ln cap="flat" cmpd="sng" w="19050">
            <a:solidFill>
              <a:srgbClr val="FF9900"/>
            </a:solidFill>
            <a:prstDash val="solid"/>
            <a:round/>
            <a:headEnd len="med" w="med" type="none"/>
            <a:tailEnd len="med" w="med" type="none"/>
          </a:ln>
        </p:spPr>
      </p:cxnSp>
      <p:sp>
        <p:nvSpPr>
          <p:cNvPr id="226" name="Google Shape;226;p35"/>
          <p:cNvSpPr txBox="1"/>
          <p:nvPr/>
        </p:nvSpPr>
        <p:spPr>
          <a:xfrm>
            <a:off x="643800" y="499288"/>
            <a:ext cx="5482800" cy="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latin typeface="Roboto Medium"/>
                <a:ea typeface="Roboto Medium"/>
                <a:cs typeface="Roboto Medium"/>
                <a:sym typeface="Roboto Medium"/>
              </a:rPr>
              <a:t>Also the training team, the change management team, the quality assurance team, the supp</a:t>
            </a:r>
            <a:r>
              <a:rPr lang="en" sz="900">
                <a:solidFill>
                  <a:srgbClr val="212121"/>
                </a:solidFill>
                <a:latin typeface="Roboto Medium"/>
                <a:ea typeface="Roboto Medium"/>
                <a:cs typeface="Roboto Medium"/>
                <a:sym typeface="Roboto Medium"/>
              </a:rPr>
              <a:t>ort and maintenance team, the user design team, the…</a:t>
            </a:r>
            <a:endParaRPr sz="900">
              <a:solidFill>
                <a:srgbClr val="212121"/>
              </a:solidFill>
              <a:latin typeface="Roboto Medium"/>
              <a:ea typeface="Roboto Medium"/>
              <a:cs typeface="Roboto Medium"/>
              <a:sym typeface="Roboto Medium"/>
            </a:endParaRPr>
          </a:p>
        </p:txBody>
      </p:sp>
      <p:pic>
        <p:nvPicPr>
          <p:cNvPr id="227" name="Google Shape;227;p35"/>
          <p:cNvPicPr preferRelativeResize="0"/>
          <p:nvPr/>
        </p:nvPicPr>
        <p:blipFill>
          <a:blip r:embed="rId3">
            <a:alphaModFix/>
          </a:blip>
          <a:stretch>
            <a:fillRect/>
          </a:stretch>
        </p:blipFill>
        <p:spPr>
          <a:xfrm>
            <a:off x="557400" y="1054063"/>
            <a:ext cx="998625" cy="998625"/>
          </a:xfrm>
          <a:prstGeom prst="rect">
            <a:avLst/>
          </a:prstGeom>
          <a:noFill/>
          <a:ln>
            <a:noFill/>
          </a:ln>
        </p:spPr>
      </p:pic>
      <p:pic>
        <p:nvPicPr>
          <p:cNvPr id="228" name="Google Shape;228;p35"/>
          <p:cNvPicPr preferRelativeResize="0"/>
          <p:nvPr/>
        </p:nvPicPr>
        <p:blipFill>
          <a:blip r:embed="rId4">
            <a:alphaModFix/>
          </a:blip>
          <a:stretch>
            <a:fillRect/>
          </a:stretch>
        </p:blipFill>
        <p:spPr>
          <a:xfrm>
            <a:off x="6564250" y="52300"/>
            <a:ext cx="998625" cy="998625"/>
          </a:xfrm>
          <a:prstGeom prst="rect">
            <a:avLst/>
          </a:prstGeom>
          <a:noFill/>
          <a:ln>
            <a:noFill/>
          </a:ln>
        </p:spPr>
      </p:pic>
      <p:sp>
        <p:nvSpPr>
          <p:cNvPr id="229" name="Google Shape;229;p35"/>
          <p:cNvSpPr txBox="1"/>
          <p:nvPr/>
        </p:nvSpPr>
        <p:spPr>
          <a:xfrm>
            <a:off x="557400" y="2052675"/>
            <a:ext cx="4799700" cy="32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700"/>
              <a:t>Name:</a:t>
            </a:r>
            <a:r>
              <a:rPr lang="en" sz="700"/>
              <a:t> César the enthusiast</a:t>
            </a:r>
            <a:endParaRPr sz="700"/>
          </a:p>
          <a:p>
            <a:pPr indent="0" lvl="0" marL="0" rtl="0" algn="l">
              <a:lnSpc>
                <a:spcPct val="115000"/>
              </a:lnSpc>
              <a:spcBef>
                <a:spcPts val="1200"/>
              </a:spcBef>
              <a:spcAft>
                <a:spcPts val="0"/>
              </a:spcAft>
              <a:buNone/>
            </a:pPr>
            <a:r>
              <a:rPr b="1" lang="en" sz="700"/>
              <a:t>Objective:</a:t>
            </a:r>
            <a:r>
              <a:rPr lang="en" sz="700"/>
              <a:t> To conquer the world with boundless enthusiasm and a zest for learning.</a:t>
            </a:r>
            <a:endParaRPr sz="700"/>
          </a:p>
          <a:p>
            <a:pPr indent="0" lvl="0" marL="0" rtl="0" algn="l">
              <a:lnSpc>
                <a:spcPct val="115000"/>
              </a:lnSpc>
              <a:spcBef>
                <a:spcPts val="1200"/>
              </a:spcBef>
              <a:spcAft>
                <a:spcPts val="0"/>
              </a:spcAft>
              <a:buNone/>
            </a:pPr>
            <a:r>
              <a:rPr b="1" lang="en" sz="700"/>
              <a:t>Professional Experience:</a:t>
            </a:r>
            <a:endParaRPr b="1" sz="700"/>
          </a:p>
          <a:p>
            <a:pPr indent="0" lvl="0" marL="0" rtl="0" algn="l">
              <a:lnSpc>
                <a:spcPct val="115000"/>
              </a:lnSpc>
              <a:spcBef>
                <a:spcPts val="1200"/>
              </a:spcBef>
              <a:spcAft>
                <a:spcPts val="0"/>
              </a:spcAft>
              <a:buNone/>
            </a:pPr>
            <a:r>
              <a:rPr b="1" lang="en" sz="700"/>
              <a:t>Intern Extraordinaire</a:t>
            </a:r>
            <a:r>
              <a:rPr lang="en" sz="700"/>
              <a:t> </a:t>
            </a:r>
            <a:r>
              <a:rPr i="1" lang="en" sz="700"/>
              <a:t>Enthusiasm Academy</a:t>
            </a:r>
            <a:endParaRPr i="1" sz="700"/>
          </a:p>
          <a:p>
            <a:pPr indent="0" lvl="0" marL="0" rtl="0" algn="l">
              <a:lnSpc>
                <a:spcPct val="115000"/>
              </a:lnSpc>
              <a:spcBef>
                <a:spcPts val="1200"/>
              </a:spcBef>
              <a:spcAft>
                <a:spcPts val="0"/>
              </a:spcAft>
              <a:buNone/>
            </a:pPr>
            <a:r>
              <a:rPr lang="en" sz="700"/>
              <a:t>Embraced every task with unbridled enthusiasm and a can-do attitude.</a:t>
            </a:r>
            <a:endParaRPr sz="700"/>
          </a:p>
          <a:p>
            <a:pPr indent="0" lvl="0" marL="0" rtl="0" algn="l">
              <a:lnSpc>
                <a:spcPct val="115000"/>
              </a:lnSpc>
              <a:spcBef>
                <a:spcPts val="1200"/>
              </a:spcBef>
              <a:spcAft>
                <a:spcPts val="0"/>
              </a:spcAft>
              <a:buNone/>
            </a:pPr>
            <a:r>
              <a:rPr lang="en" sz="700"/>
              <a:t>Absorbed knowledge like a sponge and turned every challenge into an opportunity for growth.</a:t>
            </a:r>
            <a:endParaRPr sz="700"/>
          </a:p>
          <a:p>
            <a:pPr indent="0" lvl="0" marL="0" rtl="0" algn="l">
              <a:lnSpc>
                <a:spcPct val="115000"/>
              </a:lnSpc>
              <a:spcBef>
                <a:spcPts val="1200"/>
              </a:spcBef>
              <a:spcAft>
                <a:spcPts val="0"/>
              </a:spcAft>
              <a:buNone/>
            </a:pPr>
            <a:r>
              <a:rPr lang="en" sz="700"/>
              <a:t>Made coffee runs, photocopied documents, and performed other intern duties with unparalleled enthusiasm (and a smile).</a:t>
            </a:r>
            <a:endParaRPr sz="700"/>
          </a:p>
          <a:p>
            <a:pPr indent="0" lvl="0" marL="0" rtl="0" algn="l">
              <a:lnSpc>
                <a:spcPct val="115000"/>
              </a:lnSpc>
              <a:spcBef>
                <a:spcPts val="1200"/>
              </a:spcBef>
              <a:spcAft>
                <a:spcPts val="0"/>
              </a:spcAft>
              <a:buNone/>
            </a:pPr>
            <a:r>
              <a:rPr b="1" lang="en" sz="700"/>
              <a:t>Junior Juggler</a:t>
            </a:r>
            <a:r>
              <a:rPr lang="en" sz="700"/>
              <a:t> </a:t>
            </a:r>
            <a:r>
              <a:rPr i="1" lang="en" sz="700"/>
              <a:t>Enthusiasm </a:t>
            </a:r>
            <a:r>
              <a:rPr i="1" lang="en" sz="700"/>
              <a:t>Enterprises</a:t>
            </a:r>
            <a:endParaRPr i="1" sz="700"/>
          </a:p>
          <a:p>
            <a:pPr indent="0" lvl="0" marL="0" rtl="0" algn="l">
              <a:lnSpc>
                <a:spcPct val="115000"/>
              </a:lnSpc>
              <a:spcBef>
                <a:spcPts val="1200"/>
              </a:spcBef>
              <a:spcAft>
                <a:spcPts val="0"/>
              </a:spcAft>
              <a:buNone/>
            </a:pPr>
            <a:r>
              <a:rPr lang="en" sz="700"/>
              <a:t>Jumped headfirst into various projects and initiatives with boundless energy and enthusiasm.</a:t>
            </a:r>
            <a:endParaRPr sz="700"/>
          </a:p>
          <a:p>
            <a:pPr indent="0" lvl="0" marL="0" rtl="0" algn="l">
              <a:lnSpc>
                <a:spcPct val="115000"/>
              </a:lnSpc>
              <a:spcBef>
                <a:spcPts val="1200"/>
              </a:spcBef>
              <a:spcAft>
                <a:spcPts val="0"/>
              </a:spcAft>
              <a:buNone/>
            </a:pPr>
            <a:r>
              <a:rPr lang="en" sz="700"/>
              <a:t>Assisted senior team members with tasks ranging from data entry to brainstorming sessions.</a:t>
            </a:r>
            <a:endParaRPr sz="700"/>
          </a:p>
          <a:p>
            <a:pPr indent="0" lvl="0" marL="0" rtl="0" algn="l">
              <a:lnSpc>
                <a:spcPct val="115000"/>
              </a:lnSpc>
              <a:spcBef>
                <a:spcPts val="1200"/>
              </a:spcBef>
              <a:spcAft>
                <a:spcPts val="0"/>
              </a:spcAft>
              <a:buNone/>
            </a:pPr>
            <a:r>
              <a:rPr lang="en" sz="700"/>
              <a:t>Brought a fresh perspective and a contagious enthusiasm to the team, earning the nickname "Enthusiasm Dynamo."</a:t>
            </a:r>
            <a:endParaRPr sz="700"/>
          </a:p>
          <a:p>
            <a:pPr indent="0" lvl="0" marL="45720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b="1" sz="7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100">
              <a:solidFill>
                <a:schemeClr val="dk2"/>
              </a:solidFill>
              <a:latin typeface="Poppins"/>
              <a:ea typeface="Poppins"/>
              <a:cs typeface="Poppins"/>
              <a:sym typeface="Poppins"/>
            </a:endParaRPr>
          </a:p>
        </p:txBody>
      </p:sp>
      <p:sp>
        <p:nvSpPr>
          <p:cNvPr id="230" name="Google Shape;230;p35"/>
          <p:cNvSpPr txBox="1"/>
          <p:nvPr/>
        </p:nvSpPr>
        <p:spPr>
          <a:xfrm>
            <a:off x="6564250" y="1183400"/>
            <a:ext cx="2429700" cy="3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Name: Pedro The Fullstacker</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rPr b="1" lang="en" sz="700">
                <a:solidFill>
                  <a:schemeClr val="dk1"/>
                </a:solidFill>
              </a:rPr>
              <a:t>Professional Experience:</a:t>
            </a:r>
            <a:endParaRPr b="1" sz="700">
              <a:solidFill>
                <a:schemeClr val="dk1"/>
              </a:solidFill>
            </a:endParaRPr>
          </a:p>
          <a:p>
            <a:pPr indent="0" lvl="0" marL="0" rtl="0" algn="l">
              <a:lnSpc>
                <a:spcPct val="115000"/>
              </a:lnSpc>
              <a:spcBef>
                <a:spcPts val="1200"/>
              </a:spcBef>
              <a:spcAft>
                <a:spcPts val="0"/>
              </a:spcAft>
              <a:buNone/>
            </a:pPr>
            <a:r>
              <a:rPr b="1" lang="en" sz="700">
                <a:solidFill>
                  <a:schemeClr val="dk1"/>
                </a:solidFill>
              </a:rPr>
              <a:t>Fullstack Wizard</a:t>
            </a:r>
            <a:r>
              <a:rPr lang="en" sz="700">
                <a:solidFill>
                  <a:schemeClr val="dk1"/>
                </a:solidFill>
              </a:rPr>
              <a:t> </a:t>
            </a:r>
            <a:r>
              <a:rPr i="1" lang="en" sz="700">
                <a:solidFill>
                  <a:schemeClr val="dk1"/>
                </a:solidFill>
              </a:rPr>
              <a:t>Code Conquerors Co.</a:t>
            </a:r>
            <a:endParaRPr i="1" sz="700">
              <a:solidFill>
                <a:schemeClr val="dk1"/>
              </a:solidFill>
            </a:endParaRPr>
          </a:p>
          <a:p>
            <a:pPr indent="0" lvl="0" marL="0" rtl="0" algn="l">
              <a:lnSpc>
                <a:spcPct val="115000"/>
              </a:lnSpc>
              <a:spcBef>
                <a:spcPts val="1200"/>
              </a:spcBef>
              <a:spcAft>
                <a:spcPts val="0"/>
              </a:spcAft>
              <a:buNone/>
            </a:pPr>
            <a:r>
              <a:rPr lang="en" sz="700">
                <a:solidFill>
                  <a:schemeClr val="dk1"/>
                </a:solidFill>
              </a:rPr>
              <a:t>Commanded both frontend and backend realms with equal mastery and finesse.</a:t>
            </a:r>
            <a:endParaRPr sz="700">
              <a:solidFill>
                <a:schemeClr val="dk1"/>
              </a:solidFill>
            </a:endParaRPr>
          </a:p>
          <a:p>
            <a:pPr indent="0" lvl="0" marL="0" rtl="0" algn="l">
              <a:lnSpc>
                <a:spcPct val="115000"/>
              </a:lnSpc>
              <a:spcBef>
                <a:spcPts val="1200"/>
              </a:spcBef>
              <a:spcAft>
                <a:spcPts val="0"/>
              </a:spcAft>
              <a:buNone/>
            </a:pPr>
            <a:r>
              <a:rPr lang="en" sz="700">
                <a:solidFill>
                  <a:schemeClr val="dk1"/>
                </a:solidFill>
              </a:rPr>
              <a:t>Developed scalable, high-performance applications that left competitors in awe (and envy).</a:t>
            </a:r>
            <a:endParaRPr sz="700">
              <a:solidFill>
                <a:schemeClr val="dk1"/>
              </a:solidFill>
            </a:endParaRPr>
          </a:p>
          <a:p>
            <a:pPr indent="0" lvl="0" marL="0" rtl="0" algn="l">
              <a:lnSpc>
                <a:spcPct val="115000"/>
              </a:lnSpc>
              <a:spcBef>
                <a:spcPts val="1200"/>
              </a:spcBef>
              <a:spcAft>
                <a:spcPts val="0"/>
              </a:spcAft>
              <a:buNone/>
            </a:pPr>
            <a:r>
              <a:rPr lang="en" sz="700">
                <a:solidFill>
                  <a:schemeClr val="dk1"/>
                </a:solidFill>
              </a:rPr>
              <a:t>Mastered the art of wielding languages, frameworks, and databases like a digital samurai.</a:t>
            </a:r>
            <a:endParaRPr sz="700">
              <a:solidFill>
                <a:schemeClr val="dk1"/>
              </a:solidFill>
            </a:endParaRPr>
          </a:p>
          <a:p>
            <a:pPr indent="0" lvl="0" marL="0" rtl="0" algn="l">
              <a:lnSpc>
                <a:spcPct val="115000"/>
              </a:lnSpc>
              <a:spcBef>
                <a:spcPts val="1200"/>
              </a:spcBef>
              <a:spcAft>
                <a:spcPts val="0"/>
              </a:spcAft>
              <a:buNone/>
            </a:pPr>
            <a:r>
              <a:rPr b="1" lang="en" sz="700">
                <a:solidFill>
                  <a:schemeClr val="dk1"/>
                </a:solidFill>
              </a:rPr>
              <a:t>Code Crusader</a:t>
            </a:r>
            <a:r>
              <a:rPr lang="en" sz="700">
                <a:solidFill>
                  <a:schemeClr val="dk1"/>
                </a:solidFill>
              </a:rPr>
              <a:t> </a:t>
            </a:r>
            <a:r>
              <a:rPr i="1" lang="en" sz="700">
                <a:solidFill>
                  <a:schemeClr val="dk1"/>
                </a:solidFill>
              </a:rPr>
              <a:t>Tech Titans Inc.</a:t>
            </a:r>
            <a:endParaRPr i="1" sz="700">
              <a:solidFill>
                <a:schemeClr val="dk1"/>
              </a:solidFill>
            </a:endParaRPr>
          </a:p>
          <a:p>
            <a:pPr indent="0" lvl="0" marL="0" rtl="0" algn="l">
              <a:lnSpc>
                <a:spcPct val="115000"/>
              </a:lnSpc>
              <a:spcBef>
                <a:spcPts val="1200"/>
              </a:spcBef>
              <a:spcAft>
                <a:spcPts val="0"/>
              </a:spcAft>
              <a:buNone/>
            </a:pPr>
            <a:r>
              <a:rPr lang="en" sz="700">
                <a:solidFill>
                  <a:schemeClr val="dk1"/>
                </a:solidFill>
              </a:rPr>
              <a:t>Led daring expeditions into uncharted territories of technology and innovation.</a:t>
            </a:r>
            <a:endParaRPr sz="700">
              <a:solidFill>
                <a:schemeClr val="dk1"/>
              </a:solidFill>
            </a:endParaRPr>
          </a:p>
          <a:p>
            <a:pPr indent="0" lvl="0" marL="0" rtl="0" algn="l">
              <a:lnSpc>
                <a:spcPct val="115000"/>
              </a:lnSpc>
              <a:spcBef>
                <a:spcPts val="1200"/>
              </a:spcBef>
              <a:spcAft>
                <a:spcPts val="0"/>
              </a:spcAft>
              <a:buNone/>
            </a:pPr>
            <a:r>
              <a:rPr lang="en" sz="700">
                <a:solidFill>
                  <a:schemeClr val="dk1"/>
                </a:solidFill>
              </a:rPr>
              <a:t>Slayed bugs, optimized performance, and rescued projects from the brink of disaster with precision and skill.</a:t>
            </a:r>
            <a:endParaRPr sz="700">
              <a:solidFill>
                <a:schemeClr val="dk1"/>
              </a:solidFill>
            </a:endParaRPr>
          </a:p>
          <a:p>
            <a:pPr indent="0" lvl="0" marL="0" rtl="0" algn="l">
              <a:lnSpc>
                <a:spcPct val="115000"/>
              </a:lnSpc>
              <a:spcBef>
                <a:spcPts val="1200"/>
              </a:spcBef>
              <a:spcAft>
                <a:spcPts val="0"/>
              </a:spcAft>
              <a:buNone/>
            </a:pPr>
            <a:r>
              <a:rPr lang="en" sz="700">
                <a:solidFill>
                  <a:schemeClr val="dk1"/>
                </a:solidFill>
              </a:rPr>
              <a:t>Inspired awe and admiration among colleagues with feats of coding wizardry that defied logic (and occasionally, gravity).</a:t>
            </a:r>
            <a:endParaRPr sz="700">
              <a:solidFill>
                <a:schemeClr val="dk1"/>
              </a:solidFill>
            </a:endParaRPr>
          </a:p>
          <a:p>
            <a:pPr indent="0" lvl="0" marL="0" rtl="0" algn="l">
              <a:spcBef>
                <a:spcPts val="120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p:txBody>
      </p:sp>
      <p:pic>
        <p:nvPicPr>
          <p:cNvPr id="231" name="Google Shape;231;p35"/>
          <p:cNvPicPr preferRelativeResize="0"/>
          <p:nvPr/>
        </p:nvPicPr>
        <p:blipFill>
          <a:blip r:embed="rId5">
            <a:alphaModFix/>
          </a:blip>
          <a:stretch>
            <a:fillRect/>
          </a:stretch>
        </p:blipFill>
        <p:spPr>
          <a:xfrm>
            <a:off x="557400" y="1054063"/>
            <a:ext cx="998625" cy="998625"/>
          </a:xfrm>
          <a:prstGeom prst="rect">
            <a:avLst/>
          </a:prstGeom>
          <a:noFill/>
          <a:ln>
            <a:noFill/>
          </a:ln>
        </p:spPr>
      </p:pic>
      <p:pic>
        <p:nvPicPr>
          <p:cNvPr id="232" name="Google Shape;232;p35"/>
          <p:cNvPicPr preferRelativeResize="0"/>
          <p:nvPr/>
        </p:nvPicPr>
        <p:blipFill>
          <a:blip r:embed="rId6">
            <a:alphaModFix/>
          </a:blip>
          <a:stretch>
            <a:fillRect/>
          </a:stretch>
        </p:blipFill>
        <p:spPr>
          <a:xfrm>
            <a:off x="6564261" y="52316"/>
            <a:ext cx="998625" cy="9985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36" name="Shape 236"/>
        <p:cNvGrpSpPr/>
        <p:nvPr/>
      </p:nvGrpSpPr>
      <p:grpSpPr>
        <a:xfrm>
          <a:off x="0" y="0"/>
          <a:ext cx="0" cy="0"/>
          <a:chOff x="0" y="0"/>
          <a:chExt cx="0" cy="0"/>
        </a:xfrm>
      </p:grpSpPr>
      <p:sp>
        <p:nvSpPr>
          <p:cNvPr id="237" name="Google Shape;237;p36"/>
          <p:cNvSpPr txBox="1"/>
          <p:nvPr>
            <p:ph idx="15" type="title"/>
          </p:nvPr>
        </p:nvSpPr>
        <p:spPr>
          <a:xfrm>
            <a:off x="557400" y="52300"/>
            <a:ext cx="56556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rgbClr val="FF9900"/>
                </a:solidFill>
                <a:latin typeface="Roboto Black"/>
                <a:ea typeface="Roboto Black"/>
                <a:cs typeface="Roboto Black"/>
                <a:sym typeface="Roboto Black"/>
              </a:rPr>
              <a:t>The Project Manager</a:t>
            </a:r>
            <a:endParaRPr sz="2900">
              <a:solidFill>
                <a:srgbClr val="FF9900"/>
              </a:solidFill>
              <a:latin typeface="Roboto Black"/>
              <a:ea typeface="Roboto Black"/>
              <a:cs typeface="Roboto Black"/>
              <a:sym typeface="Roboto Black"/>
            </a:endParaRPr>
          </a:p>
        </p:txBody>
      </p:sp>
      <p:sp>
        <p:nvSpPr>
          <p:cNvPr id="238" name="Google Shape;238;p36"/>
          <p:cNvSpPr txBox="1"/>
          <p:nvPr/>
        </p:nvSpPr>
        <p:spPr>
          <a:xfrm>
            <a:off x="643800" y="499288"/>
            <a:ext cx="5482800" cy="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latin typeface="Roboto Medium"/>
                <a:ea typeface="Roboto Medium"/>
                <a:cs typeface="Roboto Medium"/>
                <a:sym typeface="Roboto Medium"/>
              </a:rPr>
              <a:t>Also part of the training team, the change management team, the quality assurance team, the supp</a:t>
            </a:r>
            <a:r>
              <a:rPr lang="en" sz="900">
                <a:solidFill>
                  <a:srgbClr val="212121"/>
                </a:solidFill>
                <a:latin typeface="Roboto Medium"/>
                <a:ea typeface="Roboto Medium"/>
                <a:cs typeface="Roboto Medium"/>
                <a:sym typeface="Roboto Medium"/>
              </a:rPr>
              <a:t>ort and maintenance team, the user design team, the…</a:t>
            </a:r>
            <a:endParaRPr sz="900">
              <a:solidFill>
                <a:srgbClr val="212121"/>
              </a:solidFill>
              <a:latin typeface="Roboto Medium"/>
              <a:ea typeface="Roboto Medium"/>
              <a:cs typeface="Roboto Medium"/>
              <a:sym typeface="Roboto Medium"/>
            </a:endParaRPr>
          </a:p>
        </p:txBody>
      </p:sp>
      <p:pic>
        <p:nvPicPr>
          <p:cNvPr id="239" name="Google Shape;239;p36"/>
          <p:cNvPicPr preferRelativeResize="0"/>
          <p:nvPr/>
        </p:nvPicPr>
        <p:blipFill>
          <a:blip r:embed="rId3">
            <a:alphaModFix/>
          </a:blip>
          <a:stretch>
            <a:fillRect/>
          </a:stretch>
        </p:blipFill>
        <p:spPr>
          <a:xfrm>
            <a:off x="643800" y="1995300"/>
            <a:ext cx="1223626" cy="1372799"/>
          </a:xfrm>
          <a:prstGeom prst="rect">
            <a:avLst/>
          </a:prstGeom>
          <a:noFill/>
          <a:ln>
            <a:noFill/>
          </a:ln>
        </p:spPr>
      </p:pic>
      <p:sp>
        <p:nvSpPr>
          <p:cNvPr id="240" name="Google Shape;240;p36"/>
          <p:cNvSpPr txBox="1"/>
          <p:nvPr/>
        </p:nvSpPr>
        <p:spPr>
          <a:xfrm>
            <a:off x="1867425" y="1059825"/>
            <a:ext cx="4265100" cy="390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a:t>Name:</a:t>
            </a:r>
            <a:r>
              <a:rPr lang="en" sz="900"/>
              <a:t> João the manager</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Professional Experience:</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Project Maestro </a:t>
            </a:r>
            <a:r>
              <a:rPr i="1" lang="en" sz="900">
                <a:latin typeface="Roboto Medium"/>
                <a:ea typeface="Roboto Medium"/>
                <a:cs typeface="Roboto Medium"/>
                <a:sym typeface="Roboto Medium"/>
              </a:rPr>
              <a:t>Chaos Conquerors Ltd.</a:t>
            </a:r>
            <a:endParaRPr i="1"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Orchestrated complex projects with the precision of a maestro conducting a symphony.</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Directed teams with grace and finesse, navigating obstacles and challenges with ease.</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Delivered projects on time, within budget, and to the highest standards of quality, earning the admiration (and envy) of peers.</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Chief Chaos Coordinator </a:t>
            </a:r>
            <a:r>
              <a:rPr i="1" lang="en" sz="900">
                <a:latin typeface="Roboto Medium"/>
                <a:ea typeface="Roboto Medium"/>
                <a:cs typeface="Roboto Medium"/>
                <a:sym typeface="Roboto Medium"/>
              </a:rPr>
              <a:t>Organized Outcomes Inc.</a:t>
            </a:r>
            <a:endParaRPr i="1"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Led teams in conquering the chaos of project management with unparalleled organization and enthusiasm.</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Implemented systems and processes that streamlined workflows and boosted productivity.</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Mastered the art of juggling multiple projects, deadlines, and stakeholders without breaking a sweat (or losing her sanity).</a:t>
            </a:r>
            <a:endParaRPr sz="900">
              <a:latin typeface="Roboto Medium"/>
              <a:ea typeface="Roboto Medium"/>
              <a:cs typeface="Roboto Medium"/>
              <a:sym typeface="Roboto Medium"/>
            </a:endParaRPr>
          </a:p>
          <a:p>
            <a:pPr indent="0" lvl="0" marL="0" rtl="0" algn="l">
              <a:spcBef>
                <a:spcPts val="1200"/>
              </a:spcBef>
              <a:spcAft>
                <a:spcPts val="0"/>
              </a:spcAft>
              <a:buNone/>
            </a:pPr>
            <a:r>
              <a:t/>
            </a:r>
            <a:endParaRPr sz="1300">
              <a:solidFill>
                <a:schemeClr val="dk2"/>
              </a:solidFill>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1338150" y="2127600"/>
            <a:ext cx="6467700" cy="8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rgbClr val="FF9900"/>
                </a:solidFill>
                <a:latin typeface="Roboto Medium"/>
                <a:ea typeface="Roboto Medium"/>
                <a:cs typeface="Roboto Medium"/>
                <a:sym typeface="Roboto Medium"/>
              </a:rPr>
              <a:t>The Reasoning</a:t>
            </a:r>
            <a:endParaRPr sz="4200">
              <a:solidFill>
                <a:srgbClr val="FF9900"/>
              </a:solidFill>
              <a:latin typeface="Roboto Medium"/>
              <a:ea typeface="Roboto Medium"/>
              <a:cs typeface="Roboto Medium"/>
              <a:sym typeface="Roboto Medium"/>
            </a:endParaRPr>
          </a:p>
          <a:p>
            <a:pPr indent="0" lvl="0" marL="0" rtl="0" algn="ctr">
              <a:spcBef>
                <a:spcPts val="0"/>
              </a:spcBef>
              <a:spcAft>
                <a:spcPts val="0"/>
              </a:spcAft>
              <a:buNone/>
            </a:pPr>
            <a:r>
              <a:t/>
            </a:r>
            <a:endParaRPr/>
          </a:p>
        </p:txBody>
      </p:sp>
      <p:sp>
        <p:nvSpPr>
          <p:cNvPr id="246" name="Google Shape;246;p37"/>
          <p:cNvSpPr txBox="1"/>
          <p:nvPr/>
        </p:nvSpPr>
        <p:spPr>
          <a:xfrm>
            <a:off x="3541950" y="131438"/>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Poppins"/>
              <a:ea typeface="Poppins"/>
              <a:cs typeface="Poppins"/>
              <a:sym typeface="Poppins"/>
            </a:endParaRPr>
          </a:p>
        </p:txBody>
      </p:sp>
      <p:sp>
        <p:nvSpPr>
          <p:cNvPr id="247" name="Google Shape;247;p37"/>
          <p:cNvSpPr txBox="1"/>
          <p:nvPr/>
        </p:nvSpPr>
        <p:spPr>
          <a:xfrm>
            <a:off x="3541950" y="3015902"/>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9900"/>
                </a:solidFill>
                <a:latin typeface="Roboto Medium"/>
                <a:ea typeface="Roboto Medium"/>
                <a:cs typeface="Roboto Medium"/>
                <a:sym typeface="Roboto Medium"/>
              </a:rPr>
              <a:t>An App Overview</a:t>
            </a:r>
            <a:endParaRPr sz="1300">
              <a:solidFill>
                <a:srgbClr val="FF9900"/>
              </a:solidFill>
              <a:latin typeface="Roboto Medium"/>
              <a:ea typeface="Roboto Medium"/>
              <a:cs typeface="Roboto Medium"/>
              <a:sym typeface="Roboto Medium"/>
            </a:endParaRPr>
          </a:p>
        </p:txBody>
      </p:sp>
      <p:sp>
        <p:nvSpPr>
          <p:cNvPr id="248" name="Google Shape;248;p37"/>
          <p:cNvSpPr txBox="1"/>
          <p:nvPr/>
        </p:nvSpPr>
        <p:spPr>
          <a:xfrm>
            <a:off x="2918700" y="896100"/>
            <a:ext cx="3000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800">
                <a:solidFill>
                  <a:srgbClr val="FF9900"/>
                </a:solidFill>
                <a:latin typeface="Roboto Medium"/>
                <a:ea typeface="Roboto Medium"/>
                <a:cs typeface="Roboto Medium"/>
                <a:sym typeface="Roboto Medium"/>
              </a:rPr>
              <a:t>03</a:t>
            </a:r>
            <a:endParaRPr/>
          </a:p>
        </p:txBody>
      </p:sp>
      <p:sp>
        <p:nvSpPr>
          <p:cNvPr id="249" name="Google Shape;249;p37"/>
          <p:cNvSpPr txBox="1"/>
          <p:nvPr/>
        </p:nvSpPr>
        <p:spPr>
          <a:xfrm>
            <a:off x="5194525" y="3295525"/>
            <a:ext cx="39864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53" name="Shape 253"/>
        <p:cNvGrpSpPr/>
        <p:nvPr/>
      </p:nvGrpSpPr>
      <p:grpSpPr>
        <a:xfrm>
          <a:off x="0" y="0"/>
          <a:ext cx="0" cy="0"/>
          <a:chOff x="0" y="0"/>
          <a:chExt cx="0" cy="0"/>
        </a:xfrm>
      </p:grpSpPr>
      <p:sp>
        <p:nvSpPr>
          <p:cNvPr id="254" name="Google Shape;254;p38"/>
          <p:cNvSpPr txBox="1"/>
          <p:nvPr>
            <p:ph type="title"/>
          </p:nvPr>
        </p:nvSpPr>
        <p:spPr>
          <a:xfrm>
            <a:off x="602475" y="3194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Harmony Resources App Mockups </a:t>
            </a:r>
            <a:endParaRPr sz="2300">
              <a:solidFill>
                <a:srgbClr val="FF9900"/>
              </a:solidFill>
              <a:latin typeface="Roboto Black"/>
              <a:ea typeface="Roboto Black"/>
              <a:cs typeface="Roboto Black"/>
              <a:sym typeface="Roboto Black"/>
            </a:endParaRPr>
          </a:p>
        </p:txBody>
      </p:sp>
      <p:sp>
        <p:nvSpPr>
          <p:cNvPr id="255" name="Google Shape;255;p38"/>
          <p:cNvSpPr txBox="1"/>
          <p:nvPr>
            <p:ph idx="1" type="body"/>
          </p:nvPr>
        </p:nvSpPr>
        <p:spPr>
          <a:xfrm>
            <a:off x="602475" y="971300"/>
            <a:ext cx="7704000" cy="3958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000">
              <a:solidFill>
                <a:srgbClr val="000000"/>
              </a:solidFill>
              <a:latin typeface="Roboto"/>
              <a:ea typeface="Roboto"/>
              <a:cs typeface="Roboto"/>
              <a:sym typeface="Roboto"/>
            </a:endParaRPr>
          </a:p>
          <a:p>
            <a:pPr indent="0" lvl="0" marL="1371600" rtl="0" algn="l">
              <a:spcBef>
                <a:spcPts val="1200"/>
              </a:spcBef>
              <a:spcAft>
                <a:spcPts val="0"/>
              </a:spcAft>
              <a:buNone/>
            </a:pPr>
            <a:r>
              <a:t/>
            </a:r>
            <a:endParaRPr>
              <a:solidFill>
                <a:schemeClr val="dk2"/>
              </a:solidFill>
            </a:endParaRPr>
          </a:p>
          <a:p>
            <a:pPr indent="0" lvl="0" marL="0" rtl="0" algn="l">
              <a:spcBef>
                <a:spcPts val="1600"/>
              </a:spcBef>
              <a:spcAft>
                <a:spcPts val="0"/>
              </a:spcAft>
              <a:buNone/>
            </a:pPr>
            <a:r>
              <a:t/>
            </a:r>
            <a:endParaRPr>
              <a:solidFill>
                <a:schemeClr val="dk2"/>
              </a:solidFill>
            </a:endParaRPr>
          </a:p>
        </p:txBody>
      </p:sp>
      <p:pic>
        <p:nvPicPr>
          <p:cNvPr id="256" name="Google Shape;256;p38"/>
          <p:cNvPicPr preferRelativeResize="0"/>
          <p:nvPr/>
        </p:nvPicPr>
        <p:blipFill>
          <a:blip r:embed="rId3">
            <a:alphaModFix/>
          </a:blip>
          <a:stretch>
            <a:fillRect/>
          </a:stretch>
        </p:blipFill>
        <p:spPr>
          <a:xfrm>
            <a:off x="725375" y="802175"/>
            <a:ext cx="3590176" cy="2474875"/>
          </a:xfrm>
          <a:prstGeom prst="rect">
            <a:avLst/>
          </a:prstGeom>
          <a:noFill/>
          <a:ln>
            <a:noFill/>
          </a:ln>
        </p:spPr>
      </p:pic>
      <p:pic>
        <p:nvPicPr>
          <p:cNvPr id="257" name="Google Shape;257;p38"/>
          <p:cNvPicPr preferRelativeResize="0"/>
          <p:nvPr/>
        </p:nvPicPr>
        <p:blipFill>
          <a:blip r:embed="rId4">
            <a:alphaModFix/>
          </a:blip>
          <a:stretch>
            <a:fillRect/>
          </a:stretch>
        </p:blipFill>
        <p:spPr>
          <a:xfrm>
            <a:off x="4952160" y="2454625"/>
            <a:ext cx="3480293" cy="2474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61" name="Shape 261"/>
        <p:cNvGrpSpPr/>
        <p:nvPr/>
      </p:nvGrpSpPr>
      <p:grpSpPr>
        <a:xfrm>
          <a:off x="0" y="0"/>
          <a:ext cx="0" cy="0"/>
          <a:chOff x="0" y="0"/>
          <a:chExt cx="0" cy="0"/>
        </a:xfrm>
      </p:grpSpPr>
      <p:sp>
        <p:nvSpPr>
          <p:cNvPr id="262" name="Google Shape;262;p39"/>
          <p:cNvSpPr txBox="1"/>
          <p:nvPr>
            <p:ph type="title"/>
          </p:nvPr>
        </p:nvSpPr>
        <p:spPr>
          <a:xfrm>
            <a:off x="602475" y="3194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Communication channels</a:t>
            </a:r>
            <a:endParaRPr sz="2300">
              <a:solidFill>
                <a:srgbClr val="FF9900"/>
              </a:solidFill>
              <a:latin typeface="Roboto Black"/>
              <a:ea typeface="Roboto Black"/>
              <a:cs typeface="Roboto Black"/>
              <a:sym typeface="Roboto Black"/>
            </a:endParaRPr>
          </a:p>
        </p:txBody>
      </p:sp>
      <p:pic>
        <p:nvPicPr>
          <p:cNvPr id="263" name="Google Shape;263;p39"/>
          <p:cNvPicPr preferRelativeResize="0"/>
          <p:nvPr/>
        </p:nvPicPr>
        <p:blipFill>
          <a:blip r:embed="rId3">
            <a:alphaModFix/>
          </a:blip>
          <a:stretch>
            <a:fillRect/>
          </a:stretch>
        </p:blipFill>
        <p:spPr>
          <a:xfrm>
            <a:off x="602475" y="971300"/>
            <a:ext cx="3921449" cy="1991350"/>
          </a:xfrm>
          <a:prstGeom prst="rect">
            <a:avLst/>
          </a:prstGeom>
          <a:noFill/>
          <a:ln>
            <a:noFill/>
          </a:ln>
        </p:spPr>
      </p:pic>
      <p:pic>
        <p:nvPicPr>
          <p:cNvPr id="264" name="Google Shape;264;p39"/>
          <p:cNvPicPr preferRelativeResize="0"/>
          <p:nvPr/>
        </p:nvPicPr>
        <p:blipFill>
          <a:blip r:embed="rId4">
            <a:alphaModFix/>
          </a:blip>
          <a:stretch>
            <a:fillRect/>
          </a:stretch>
        </p:blipFill>
        <p:spPr>
          <a:xfrm>
            <a:off x="5517750" y="2962653"/>
            <a:ext cx="2376576" cy="178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68" name="Shape 268"/>
        <p:cNvGrpSpPr/>
        <p:nvPr/>
      </p:nvGrpSpPr>
      <p:grpSpPr>
        <a:xfrm>
          <a:off x="0" y="0"/>
          <a:ext cx="0" cy="0"/>
          <a:chOff x="0" y="0"/>
          <a:chExt cx="0" cy="0"/>
        </a:xfrm>
      </p:grpSpPr>
      <p:sp>
        <p:nvSpPr>
          <p:cNvPr id="269" name="Google Shape;269;p40"/>
          <p:cNvSpPr txBox="1"/>
          <p:nvPr>
            <p:ph type="title"/>
          </p:nvPr>
        </p:nvSpPr>
        <p:spPr>
          <a:xfrm>
            <a:off x="602475" y="3194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Schedule</a:t>
            </a:r>
            <a:endParaRPr sz="2300">
              <a:solidFill>
                <a:srgbClr val="FF9900"/>
              </a:solidFill>
              <a:latin typeface="Roboto Black"/>
              <a:ea typeface="Roboto Black"/>
              <a:cs typeface="Roboto Black"/>
              <a:sym typeface="Roboto Black"/>
            </a:endParaRPr>
          </a:p>
        </p:txBody>
      </p:sp>
      <p:sp>
        <p:nvSpPr>
          <p:cNvPr id="270" name="Google Shape;270;p40"/>
          <p:cNvSpPr txBox="1"/>
          <p:nvPr>
            <p:ph idx="1" type="body"/>
          </p:nvPr>
        </p:nvSpPr>
        <p:spPr>
          <a:xfrm>
            <a:off x="602475" y="898025"/>
            <a:ext cx="7704000" cy="3958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342900" lvl="0" marL="457200" rtl="0" algn="l">
              <a:lnSpc>
                <a:spcPct val="115000"/>
              </a:lnSpc>
              <a:spcBef>
                <a:spcPts val="1200"/>
              </a:spcBef>
              <a:spcAft>
                <a:spcPts val="0"/>
              </a:spcAft>
              <a:buClr>
                <a:srgbClr val="000000"/>
              </a:buClr>
              <a:buSzPts val="1800"/>
              <a:buFont typeface="Arial"/>
              <a:buChar char="●"/>
            </a:pPr>
            <a:r>
              <a:rPr b="1" lang="en" sz="1800">
                <a:solidFill>
                  <a:srgbClr val="000000"/>
                </a:solidFill>
                <a:latin typeface="Arial"/>
                <a:ea typeface="Arial"/>
                <a:cs typeface="Arial"/>
                <a:sym typeface="Arial"/>
              </a:rPr>
              <a:t>05/29/2024:</a:t>
            </a:r>
            <a:r>
              <a:rPr lang="en" sz="1800">
                <a:solidFill>
                  <a:srgbClr val="000000"/>
                </a:solidFill>
                <a:latin typeface="Arial"/>
                <a:ea typeface="Arial"/>
                <a:cs typeface="Arial"/>
                <a:sym typeface="Arial"/>
              </a:rPr>
              <a:t> Software Prototype Delivery.</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09/25/2024:</a:t>
            </a:r>
            <a:r>
              <a:rPr lang="en" sz="1800">
                <a:solidFill>
                  <a:srgbClr val="000000"/>
                </a:solidFill>
                <a:latin typeface="Arial"/>
                <a:ea typeface="Arial"/>
                <a:cs typeface="Arial"/>
                <a:sym typeface="Arial"/>
              </a:rPr>
              <a:t> Presentation of progress in meeting with clients.</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02/02/2025:</a:t>
            </a:r>
            <a:r>
              <a:rPr lang="en" sz="1800">
                <a:solidFill>
                  <a:srgbClr val="000000"/>
                </a:solidFill>
                <a:latin typeface="Arial"/>
                <a:ea typeface="Arial"/>
                <a:cs typeface="Arial"/>
                <a:sym typeface="Arial"/>
              </a:rPr>
              <a:t> Application Launch.</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06/20/2025:</a:t>
            </a:r>
            <a:r>
              <a:rPr lang="en" sz="1800">
                <a:solidFill>
                  <a:srgbClr val="000000"/>
                </a:solidFill>
                <a:latin typeface="Arial"/>
                <a:ea typeface="Arial"/>
                <a:cs typeface="Arial"/>
                <a:sym typeface="Arial"/>
              </a:rPr>
              <a:t> Meeting with clients, analysis of employee adaptation to the new system.</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08/20/2025:</a:t>
            </a:r>
            <a:r>
              <a:rPr lang="en" sz="1800">
                <a:solidFill>
                  <a:srgbClr val="000000"/>
                </a:solidFill>
                <a:latin typeface="Arial"/>
                <a:ea typeface="Arial"/>
                <a:cs typeface="Arial"/>
                <a:sym typeface="Arial"/>
              </a:rPr>
              <a:t> Meeting with clients to tweak final details for final version of product.</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5/10/2026:</a:t>
            </a:r>
            <a:r>
              <a:rPr lang="en" sz="1800">
                <a:solidFill>
                  <a:srgbClr val="000000"/>
                </a:solidFill>
                <a:latin typeface="Arial"/>
                <a:ea typeface="Arial"/>
                <a:cs typeface="Arial"/>
                <a:sym typeface="Arial"/>
              </a:rPr>
              <a:t> Final product launch.</a:t>
            </a:r>
            <a:endParaRPr sz="18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1284000" y="1343975"/>
            <a:ext cx="6576000" cy="14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800">
                <a:solidFill>
                  <a:srgbClr val="FF9900"/>
                </a:solidFill>
                <a:latin typeface="Roboto Medium"/>
                <a:ea typeface="Roboto Medium"/>
                <a:cs typeface="Roboto Medium"/>
                <a:sym typeface="Roboto Medium"/>
              </a:rPr>
              <a:t>Q&amp;A Section</a:t>
            </a:r>
            <a:endParaRPr sz="5800">
              <a:solidFill>
                <a:srgbClr val="FF9900"/>
              </a:solidFill>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79" name="Shape 279"/>
        <p:cNvGrpSpPr/>
        <p:nvPr/>
      </p:nvGrpSpPr>
      <p:grpSpPr>
        <a:xfrm>
          <a:off x="0" y="0"/>
          <a:ext cx="0" cy="0"/>
          <a:chOff x="0" y="0"/>
          <a:chExt cx="0" cy="0"/>
        </a:xfrm>
      </p:grpSpPr>
      <p:sp>
        <p:nvSpPr>
          <p:cNvPr id="280" name="Google Shape;280;p42"/>
          <p:cNvSpPr txBox="1"/>
          <p:nvPr>
            <p:ph type="title"/>
          </p:nvPr>
        </p:nvSpPr>
        <p:spPr>
          <a:xfrm>
            <a:off x="602475" y="3194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Harmonizing Human Resource Management </a:t>
            </a:r>
            <a:endParaRPr sz="2300">
              <a:solidFill>
                <a:srgbClr val="FF9900"/>
              </a:solidFill>
              <a:latin typeface="Roboto Black"/>
              <a:ea typeface="Roboto Black"/>
              <a:cs typeface="Roboto Black"/>
              <a:sym typeface="Roboto Black"/>
            </a:endParaRPr>
          </a:p>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at Critical TechWorks</a:t>
            </a:r>
            <a:endParaRPr sz="2300">
              <a:solidFill>
                <a:srgbClr val="FF9900"/>
              </a:solidFill>
              <a:latin typeface="Roboto Black"/>
              <a:ea typeface="Roboto Black"/>
              <a:cs typeface="Roboto Black"/>
              <a:sym typeface="Roboto Black"/>
            </a:endParaRPr>
          </a:p>
        </p:txBody>
      </p:sp>
      <p:sp>
        <p:nvSpPr>
          <p:cNvPr id="281" name="Google Shape;281;p42"/>
          <p:cNvSpPr txBox="1"/>
          <p:nvPr>
            <p:ph idx="1" type="body"/>
          </p:nvPr>
        </p:nvSpPr>
        <p:spPr>
          <a:xfrm>
            <a:off x="720000" y="934650"/>
            <a:ext cx="7704000" cy="3958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1</a:t>
            </a:r>
            <a:r>
              <a:rPr b="1" lang="en" sz="1000">
                <a:solidFill>
                  <a:srgbClr val="000000"/>
                </a:solidFill>
                <a:latin typeface="Roboto"/>
                <a:ea typeface="Roboto"/>
                <a:cs typeface="Roboto"/>
                <a:sym typeface="Roboto"/>
              </a:rPr>
              <a:t>. Attendance Management:</a:t>
            </a:r>
            <a:endParaRPr b="1" sz="1000">
              <a:solidFill>
                <a:srgbClr val="000000"/>
              </a:solidFill>
              <a:latin typeface="Roboto"/>
              <a:ea typeface="Roboto"/>
              <a:cs typeface="Roboto"/>
              <a:sym typeface="Roboto"/>
            </a:endParaRPr>
          </a:p>
          <a:p>
            <a:pPr indent="-292100" lvl="0" marL="457200" rtl="0" algn="l">
              <a:lnSpc>
                <a:spcPct val="115000"/>
              </a:lnSpc>
              <a:spcBef>
                <a:spcPts val="120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Inconsistent attendance tracking has led to frequent errors in recording employee attendance.</a:t>
            </a:r>
            <a:endParaRPr sz="1000">
              <a:solidFill>
                <a:srgbClr val="000000"/>
              </a:solidFill>
              <a:latin typeface="Roboto"/>
              <a:ea typeface="Roboto"/>
              <a:cs typeface="Roboto"/>
              <a:sym typeface="Roboto"/>
            </a:endParaRPr>
          </a:p>
          <a:p>
            <a:pPr indent="-292100" lvl="0" marL="457200" rtl="0" algn="l">
              <a:lnSpc>
                <a:spcPct val="115000"/>
              </a:lnSpc>
              <a:spcBef>
                <a:spcPts val="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Employees have been incorrectly marked as absent despite being present, causing frustration and confusion.</a:t>
            </a:r>
            <a:endParaRPr sz="1000">
              <a:solidFill>
                <a:srgbClr val="000000"/>
              </a:solidFill>
              <a:latin typeface="Roboto"/>
              <a:ea typeface="Roboto"/>
              <a:cs typeface="Roboto"/>
              <a:sym typeface="Roboto"/>
            </a:endParaRPr>
          </a:p>
          <a:p>
            <a:pPr indent="0" lvl="0" marL="0" rtl="0" algn="l">
              <a:lnSpc>
                <a:spcPct val="115000"/>
              </a:lnSpc>
              <a:spcBef>
                <a:spcPts val="1200"/>
              </a:spcBef>
              <a:spcAft>
                <a:spcPts val="0"/>
              </a:spcAft>
              <a:buNone/>
            </a:pPr>
            <a:r>
              <a:rPr b="1" lang="en" sz="1000">
                <a:solidFill>
                  <a:srgbClr val="000000"/>
                </a:solidFill>
                <a:latin typeface="Roboto"/>
                <a:ea typeface="Roboto"/>
                <a:cs typeface="Roboto"/>
                <a:sym typeface="Roboto"/>
              </a:rPr>
              <a:t>2. Document Handling and Requests:</a:t>
            </a:r>
            <a:endParaRPr b="1" sz="1000">
              <a:solidFill>
                <a:srgbClr val="000000"/>
              </a:solidFill>
              <a:latin typeface="Roboto"/>
              <a:ea typeface="Roboto"/>
              <a:cs typeface="Roboto"/>
              <a:sym typeface="Roboto"/>
            </a:endParaRPr>
          </a:p>
          <a:p>
            <a:pPr indent="-292100" lvl="0" marL="457200" rtl="0" algn="l">
              <a:lnSpc>
                <a:spcPct val="115000"/>
              </a:lnSpc>
              <a:spcBef>
                <a:spcPts val="120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HR processes have been hindered by manual handling of documents, resulting in delays in fulfilling employee requests.</a:t>
            </a:r>
            <a:endParaRPr sz="1000">
              <a:solidFill>
                <a:srgbClr val="000000"/>
              </a:solidFill>
              <a:latin typeface="Roboto"/>
              <a:ea typeface="Roboto"/>
              <a:cs typeface="Roboto"/>
              <a:sym typeface="Roboto"/>
            </a:endParaRPr>
          </a:p>
          <a:p>
            <a:pPr indent="-292100" lvl="0" marL="457200" rtl="0" algn="l">
              <a:lnSpc>
                <a:spcPct val="115000"/>
              </a:lnSpc>
              <a:spcBef>
                <a:spcPts val="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Lack of a centralized platform for document management has made it difficult to track and manage various HR-related documents.</a:t>
            </a:r>
            <a:endParaRPr sz="1000">
              <a:solidFill>
                <a:srgbClr val="000000"/>
              </a:solidFill>
              <a:latin typeface="Roboto"/>
              <a:ea typeface="Roboto"/>
              <a:cs typeface="Roboto"/>
              <a:sym typeface="Roboto"/>
            </a:endParaRPr>
          </a:p>
          <a:p>
            <a:pPr indent="-292100" lvl="0" marL="457200" rtl="0" algn="l">
              <a:lnSpc>
                <a:spcPct val="115000"/>
              </a:lnSpc>
              <a:spcBef>
                <a:spcPts val="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Employees often face challenges in submitting and retrieving documents, leading to inefficiencies in HR operations.</a:t>
            </a:r>
            <a:endParaRPr sz="1000">
              <a:solidFill>
                <a:srgbClr val="000000"/>
              </a:solidFill>
              <a:latin typeface="Roboto"/>
              <a:ea typeface="Roboto"/>
              <a:cs typeface="Roboto"/>
              <a:sym typeface="Roboto"/>
            </a:endParaRPr>
          </a:p>
          <a:p>
            <a:pPr indent="0" lvl="0" marL="0" rtl="0" algn="l">
              <a:lnSpc>
                <a:spcPct val="115000"/>
              </a:lnSpc>
              <a:spcBef>
                <a:spcPts val="1200"/>
              </a:spcBef>
              <a:spcAft>
                <a:spcPts val="0"/>
              </a:spcAft>
              <a:buNone/>
            </a:pPr>
            <a:r>
              <a:rPr b="1" lang="en" sz="1000">
                <a:solidFill>
                  <a:srgbClr val="000000"/>
                </a:solidFill>
                <a:latin typeface="Roboto"/>
                <a:ea typeface="Roboto"/>
                <a:cs typeface="Roboto"/>
                <a:sym typeface="Roboto"/>
              </a:rPr>
              <a:t>3. Training Organization:</a:t>
            </a:r>
            <a:endParaRPr b="1" sz="1000">
              <a:solidFill>
                <a:srgbClr val="000000"/>
              </a:solidFill>
              <a:latin typeface="Roboto"/>
              <a:ea typeface="Roboto"/>
              <a:cs typeface="Roboto"/>
              <a:sym typeface="Roboto"/>
            </a:endParaRPr>
          </a:p>
          <a:p>
            <a:pPr indent="-292100" lvl="0" marL="457200" rtl="0" algn="l">
              <a:lnSpc>
                <a:spcPct val="115000"/>
              </a:lnSpc>
              <a:spcBef>
                <a:spcPts val="120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Organizing training sessions has been a cumbersome task due to the absence of a dedicated platform for streamlined management.</a:t>
            </a:r>
            <a:endParaRPr sz="1000">
              <a:solidFill>
                <a:srgbClr val="000000"/>
              </a:solidFill>
              <a:latin typeface="Roboto"/>
              <a:ea typeface="Roboto"/>
              <a:cs typeface="Roboto"/>
              <a:sym typeface="Roboto"/>
            </a:endParaRPr>
          </a:p>
          <a:p>
            <a:pPr indent="-292100" lvl="0" marL="457200" rtl="0" algn="l">
              <a:lnSpc>
                <a:spcPct val="115000"/>
              </a:lnSpc>
              <a:spcBef>
                <a:spcPts val="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HR managers struggle to coordinate training schedules, track attendance, and assess training effectiveness efficiently.</a:t>
            </a:r>
            <a:endParaRPr sz="1000">
              <a:solidFill>
                <a:srgbClr val="000000"/>
              </a:solidFill>
              <a:latin typeface="Roboto"/>
              <a:ea typeface="Roboto"/>
              <a:cs typeface="Roboto"/>
              <a:sym typeface="Roboto"/>
            </a:endParaRPr>
          </a:p>
          <a:p>
            <a:pPr indent="-292100" lvl="0" marL="457200" rtl="0" algn="l">
              <a:lnSpc>
                <a:spcPct val="115000"/>
              </a:lnSpc>
              <a:spcBef>
                <a:spcPts val="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Without proper tools and systems in place, the process of planning and executing training programs has been inefficient and disjointed.</a:t>
            </a:r>
            <a:endParaRPr sz="1000">
              <a:solidFill>
                <a:srgbClr val="000000"/>
              </a:solidFill>
              <a:latin typeface="Roboto"/>
              <a:ea typeface="Roboto"/>
              <a:cs typeface="Roboto"/>
              <a:sym typeface="Roboto"/>
            </a:endParaRPr>
          </a:p>
          <a:p>
            <a:pPr indent="0" lvl="0" marL="1371600" rtl="0" algn="l">
              <a:spcBef>
                <a:spcPts val="1200"/>
              </a:spcBef>
              <a:spcAft>
                <a:spcPts val="0"/>
              </a:spcAft>
              <a:buNone/>
            </a:pPr>
            <a:r>
              <a:t/>
            </a:r>
            <a:endParaRPr>
              <a:solidFill>
                <a:schemeClr val="dk2"/>
              </a:solidFill>
            </a:endParaRPr>
          </a:p>
          <a:p>
            <a:pPr indent="0" lvl="0" marL="0" rtl="0" algn="l">
              <a:spcBef>
                <a:spcPts val="1600"/>
              </a:spcBef>
              <a:spcAft>
                <a:spcPts val="0"/>
              </a:spcAft>
              <a:buNone/>
            </a:pPr>
            <a:r>
              <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85" name="Shape 285"/>
        <p:cNvGrpSpPr/>
        <p:nvPr/>
      </p:nvGrpSpPr>
      <p:grpSpPr>
        <a:xfrm>
          <a:off x="0" y="0"/>
          <a:ext cx="0" cy="0"/>
          <a:chOff x="0" y="0"/>
          <a:chExt cx="0" cy="0"/>
        </a:xfrm>
      </p:grpSpPr>
      <p:sp>
        <p:nvSpPr>
          <p:cNvPr id="286" name="Google Shape;286;p43"/>
          <p:cNvSpPr txBox="1"/>
          <p:nvPr>
            <p:ph type="title"/>
          </p:nvPr>
        </p:nvSpPr>
        <p:spPr>
          <a:xfrm>
            <a:off x="643800" y="1868822"/>
            <a:ext cx="25362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Medium"/>
                <a:ea typeface="Roboto Medium"/>
                <a:cs typeface="Roboto Medium"/>
                <a:sym typeface="Roboto Medium"/>
              </a:rPr>
              <a:t>Expectations</a:t>
            </a:r>
            <a:endParaRPr>
              <a:solidFill>
                <a:srgbClr val="000000"/>
              </a:solidFill>
              <a:latin typeface="Roboto Medium"/>
              <a:ea typeface="Roboto Medium"/>
              <a:cs typeface="Roboto Medium"/>
              <a:sym typeface="Roboto Medium"/>
            </a:endParaRPr>
          </a:p>
        </p:txBody>
      </p:sp>
      <p:sp>
        <p:nvSpPr>
          <p:cNvPr id="287" name="Google Shape;287;p43"/>
          <p:cNvSpPr txBox="1"/>
          <p:nvPr>
            <p:ph idx="2" type="title"/>
          </p:nvPr>
        </p:nvSpPr>
        <p:spPr>
          <a:xfrm>
            <a:off x="643800" y="1440000"/>
            <a:ext cx="961800" cy="455400"/>
          </a:xfrm>
          <a:prstGeom prst="rect">
            <a:avLst/>
          </a:prstGeom>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latin typeface="Roboto Medium"/>
                <a:ea typeface="Roboto Medium"/>
                <a:cs typeface="Roboto Medium"/>
                <a:sym typeface="Roboto Medium"/>
              </a:rPr>
              <a:t>01</a:t>
            </a:r>
            <a:endParaRPr>
              <a:solidFill>
                <a:srgbClr val="FF9900"/>
              </a:solidFill>
              <a:latin typeface="Roboto Medium"/>
              <a:ea typeface="Roboto Medium"/>
              <a:cs typeface="Roboto Medium"/>
              <a:sym typeface="Roboto Medium"/>
            </a:endParaRPr>
          </a:p>
        </p:txBody>
      </p:sp>
      <p:sp>
        <p:nvSpPr>
          <p:cNvPr id="288" name="Google Shape;288;p43"/>
          <p:cNvSpPr txBox="1"/>
          <p:nvPr>
            <p:ph idx="1" type="subTitle"/>
          </p:nvPr>
        </p:nvSpPr>
        <p:spPr>
          <a:xfrm>
            <a:off x="643800" y="2253300"/>
            <a:ext cx="2536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212121"/>
                </a:solidFill>
                <a:latin typeface="Roboto"/>
                <a:ea typeface="Roboto"/>
                <a:cs typeface="Roboto"/>
                <a:sym typeface="Roboto"/>
              </a:rPr>
              <a:t>What to expect?</a:t>
            </a:r>
            <a:endParaRPr b="1">
              <a:solidFill>
                <a:srgbClr val="212121"/>
              </a:solidFill>
              <a:latin typeface="Roboto"/>
              <a:ea typeface="Roboto"/>
              <a:cs typeface="Roboto"/>
              <a:sym typeface="Roboto"/>
            </a:endParaRPr>
          </a:p>
        </p:txBody>
      </p:sp>
      <p:sp>
        <p:nvSpPr>
          <p:cNvPr id="289" name="Google Shape;289;p43"/>
          <p:cNvSpPr txBox="1"/>
          <p:nvPr>
            <p:ph idx="3" type="title"/>
          </p:nvPr>
        </p:nvSpPr>
        <p:spPr>
          <a:xfrm>
            <a:off x="3403800" y="1868822"/>
            <a:ext cx="25362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rPr>
              <a:t>The Team</a:t>
            </a:r>
            <a:endParaRPr>
              <a:solidFill>
                <a:srgbClr val="212121"/>
              </a:solidFill>
            </a:endParaRPr>
          </a:p>
        </p:txBody>
      </p:sp>
      <p:sp>
        <p:nvSpPr>
          <p:cNvPr id="290" name="Google Shape;290;p43"/>
          <p:cNvSpPr txBox="1"/>
          <p:nvPr>
            <p:ph idx="4" type="title"/>
          </p:nvPr>
        </p:nvSpPr>
        <p:spPr>
          <a:xfrm>
            <a:off x="3403800" y="1440000"/>
            <a:ext cx="9618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latin typeface="Roboto Medium"/>
                <a:ea typeface="Roboto Medium"/>
                <a:cs typeface="Roboto Medium"/>
                <a:sym typeface="Roboto Medium"/>
              </a:rPr>
              <a:t>02</a:t>
            </a:r>
            <a:endParaRPr>
              <a:solidFill>
                <a:srgbClr val="FF9900"/>
              </a:solidFill>
              <a:latin typeface="Roboto Medium"/>
              <a:ea typeface="Roboto Medium"/>
              <a:cs typeface="Roboto Medium"/>
              <a:sym typeface="Roboto Medium"/>
            </a:endParaRPr>
          </a:p>
        </p:txBody>
      </p:sp>
      <p:sp>
        <p:nvSpPr>
          <p:cNvPr id="291" name="Google Shape;291;p43"/>
          <p:cNvSpPr txBox="1"/>
          <p:nvPr>
            <p:ph idx="5" type="subTitle"/>
          </p:nvPr>
        </p:nvSpPr>
        <p:spPr>
          <a:xfrm>
            <a:off x="3403800" y="2248564"/>
            <a:ext cx="2536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latin typeface="Roboto Medium"/>
                <a:ea typeface="Roboto Medium"/>
                <a:cs typeface="Roboto Medium"/>
                <a:sym typeface="Roboto Medium"/>
              </a:rPr>
              <a:t>Our awesome team!</a:t>
            </a:r>
            <a:endParaRPr>
              <a:solidFill>
                <a:srgbClr val="212121"/>
              </a:solidFill>
              <a:latin typeface="Roboto Medium"/>
              <a:ea typeface="Roboto Medium"/>
              <a:cs typeface="Roboto Medium"/>
              <a:sym typeface="Roboto Medium"/>
            </a:endParaRPr>
          </a:p>
        </p:txBody>
      </p:sp>
      <p:sp>
        <p:nvSpPr>
          <p:cNvPr id="292" name="Google Shape;292;p43"/>
          <p:cNvSpPr txBox="1"/>
          <p:nvPr>
            <p:ph idx="6" type="title"/>
          </p:nvPr>
        </p:nvSpPr>
        <p:spPr>
          <a:xfrm>
            <a:off x="643800" y="3581903"/>
            <a:ext cx="25362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rPr>
              <a:t>The Reasoning</a:t>
            </a:r>
            <a:endParaRPr>
              <a:solidFill>
                <a:srgbClr val="212121"/>
              </a:solidFill>
            </a:endParaRPr>
          </a:p>
        </p:txBody>
      </p:sp>
      <p:sp>
        <p:nvSpPr>
          <p:cNvPr id="293" name="Google Shape;293;p43"/>
          <p:cNvSpPr txBox="1"/>
          <p:nvPr>
            <p:ph idx="7" type="title"/>
          </p:nvPr>
        </p:nvSpPr>
        <p:spPr>
          <a:xfrm>
            <a:off x="643800" y="3153200"/>
            <a:ext cx="9618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latin typeface="Roboto Medium"/>
                <a:ea typeface="Roboto Medium"/>
                <a:cs typeface="Roboto Medium"/>
                <a:sym typeface="Roboto Medium"/>
              </a:rPr>
              <a:t>03</a:t>
            </a:r>
            <a:endParaRPr>
              <a:solidFill>
                <a:srgbClr val="FF9900"/>
              </a:solidFill>
              <a:latin typeface="Roboto Medium"/>
              <a:ea typeface="Roboto Medium"/>
              <a:cs typeface="Roboto Medium"/>
              <a:sym typeface="Roboto Medium"/>
            </a:endParaRPr>
          </a:p>
        </p:txBody>
      </p:sp>
      <p:sp>
        <p:nvSpPr>
          <p:cNvPr id="294" name="Google Shape;294;p43"/>
          <p:cNvSpPr txBox="1"/>
          <p:nvPr>
            <p:ph idx="8" type="subTitle"/>
          </p:nvPr>
        </p:nvSpPr>
        <p:spPr>
          <a:xfrm>
            <a:off x="643800" y="3966505"/>
            <a:ext cx="2536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latin typeface="Roboto Medium"/>
                <a:ea typeface="Roboto Medium"/>
                <a:cs typeface="Roboto Medium"/>
                <a:sym typeface="Roboto Medium"/>
              </a:rPr>
              <a:t>Our thought process..</a:t>
            </a:r>
            <a:endParaRPr>
              <a:solidFill>
                <a:srgbClr val="212121"/>
              </a:solidFill>
              <a:latin typeface="Roboto Medium"/>
              <a:ea typeface="Roboto Medium"/>
              <a:cs typeface="Roboto Medium"/>
              <a:sym typeface="Roboto Medium"/>
            </a:endParaRPr>
          </a:p>
        </p:txBody>
      </p:sp>
      <p:sp>
        <p:nvSpPr>
          <p:cNvPr id="295" name="Google Shape;295;p43"/>
          <p:cNvSpPr txBox="1"/>
          <p:nvPr>
            <p:ph idx="9" type="title"/>
          </p:nvPr>
        </p:nvSpPr>
        <p:spPr>
          <a:xfrm>
            <a:off x="3403800" y="3581903"/>
            <a:ext cx="25362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rPr>
              <a:t>Conclusion</a:t>
            </a:r>
            <a:endParaRPr>
              <a:solidFill>
                <a:srgbClr val="212121"/>
              </a:solidFill>
            </a:endParaRPr>
          </a:p>
        </p:txBody>
      </p:sp>
      <p:sp>
        <p:nvSpPr>
          <p:cNvPr id="296" name="Google Shape;296;p43"/>
          <p:cNvSpPr txBox="1"/>
          <p:nvPr>
            <p:ph idx="13" type="title"/>
          </p:nvPr>
        </p:nvSpPr>
        <p:spPr>
          <a:xfrm>
            <a:off x="3403800" y="3153200"/>
            <a:ext cx="9618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latin typeface="Roboto Medium"/>
                <a:ea typeface="Roboto Medium"/>
                <a:cs typeface="Roboto Medium"/>
                <a:sym typeface="Roboto Medium"/>
              </a:rPr>
              <a:t>04</a:t>
            </a:r>
            <a:endParaRPr>
              <a:solidFill>
                <a:srgbClr val="FF9900"/>
              </a:solidFill>
              <a:latin typeface="Roboto Medium"/>
              <a:ea typeface="Roboto Medium"/>
              <a:cs typeface="Roboto Medium"/>
              <a:sym typeface="Roboto Medium"/>
            </a:endParaRPr>
          </a:p>
        </p:txBody>
      </p:sp>
      <p:sp>
        <p:nvSpPr>
          <p:cNvPr id="297" name="Google Shape;297;p43"/>
          <p:cNvSpPr txBox="1"/>
          <p:nvPr>
            <p:ph idx="14" type="subTitle"/>
          </p:nvPr>
        </p:nvSpPr>
        <p:spPr>
          <a:xfrm>
            <a:off x="3512525" y="3994630"/>
            <a:ext cx="2536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latin typeface="Roboto Medium"/>
                <a:ea typeface="Roboto Medium"/>
                <a:cs typeface="Roboto Medium"/>
                <a:sym typeface="Roboto Medium"/>
              </a:rPr>
              <a:t>Some final tweaks!</a:t>
            </a:r>
            <a:endParaRPr>
              <a:solidFill>
                <a:srgbClr val="212121"/>
              </a:solidFill>
              <a:latin typeface="Roboto Medium"/>
              <a:ea typeface="Roboto Medium"/>
              <a:cs typeface="Roboto Medium"/>
              <a:sym typeface="Roboto Medium"/>
            </a:endParaRPr>
          </a:p>
        </p:txBody>
      </p:sp>
      <p:sp>
        <p:nvSpPr>
          <p:cNvPr id="298" name="Google Shape;298;p43"/>
          <p:cNvSpPr txBox="1"/>
          <p:nvPr>
            <p:ph idx="15" type="title"/>
          </p:nvPr>
        </p:nvSpPr>
        <p:spPr>
          <a:xfrm>
            <a:off x="643800" y="535000"/>
            <a:ext cx="56556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rgbClr val="FF9900"/>
                </a:solidFill>
                <a:latin typeface="Roboto Black"/>
                <a:ea typeface="Roboto Black"/>
                <a:cs typeface="Roboto Black"/>
                <a:sym typeface="Roboto Black"/>
              </a:rPr>
              <a:t>TABLE OF CONTENTS</a:t>
            </a:r>
            <a:endParaRPr sz="2900">
              <a:solidFill>
                <a:srgbClr val="FF9900"/>
              </a:solidFill>
              <a:latin typeface="Roboto Black"/>
              <a:ea typeface="Roboto Black"/>
              <a:cs typeface="Roboto Black"/>
              <a:sym typeface="Roboto Black"/>
            </a:endParaRPr>
          </a:p>
        </p:txBody>
      </p:sp>
      <p:cxnSp>
        <p:nvCxnSpPr>
          <p:cNvPr id="299" name="Google Shape;299;p43"/>
          <p:cNvCxnSpPr/>
          <p:nvPr/>
        </p:nvCxnSpPr>
        <p:spPr>
          <a:xfrm>
            <a:off x="1614956" y="1657825"/>
            <a:ext cx="1407000" cy="0"/>
          </a:xfrm>
          <a:prstGeom prst="straightConnector1">
            <a:avLst/>
          </a:prstGeom>
          <a:noFill/>
          <a:ln cap="flat" cmpd="sng" w="19050">
            <a:solidFill>
              <a:srgbClr val="FF9900"/>
            </a:solidFill>
            <a:prstDash val="solid"/>
            <a:round/>
            <a:headEnd len="med" w="med" type="none"/>
            <a:tailEnd len="med" w="med" type="none"/>
          </a:ln>
        </p:spPr>
      </p:cxnSp>
      <p:cxnSp>
        <p:nvCxnSpPr>
          <p:cNvPr id="300" name="Google Shape;300;p43"/>
          <p:cNvCxnSpPr/>
          <p:nvPr/>
        </p:nvCxnSpPr>
        <p:spPr>
          <a:xfrm>
            <a:off x="4374956" y="1657825"/>
            <a:ext cx="1407000" cy="0"/>
          </a:xfrm>
          <a:prstGeom prst="straightConnector1">
            <a:avLst/>
          </a:prstGeom>
          <a:noFill/>
          <a:ln cap="flat" cmpd="sng" w="19050">
            <a:solidFill>
              <a:srgbClr val="FF9900"/>
            </a:solidFill>
            <a:prstDash val="solid"/>
            <a:round/>
            <a:headEnd len="med" w="med" type="none"/>
            <a:tailEnd len="med" w="med" type="none"/>
          </a:ln>
        </p:spPr>
      </p:cxnSp>
      <p:cxnSp>
        <p:nvCxnSpPr>
          <p:cNvPr id="301" name="Google Shape;301;p43"/>
          <p:cNvCxnSpPr/>
          <p:nvPr/>
        </p:nvCxnSpPr>
        <p:spPr>
          <a:xfrm>
            <a:off x="4374956" y="3363989"/>
            <a:ext cx="1407000" cy="0"/>
          </a:xfrm>
          <a:prstGeom prst="straightConnector1">
            <a:avLst/>
          </a:prstGeom>
          <a:noFill/>
          <a:ln cap="flat" cmpd="sng" w="19050">
            <a:solidFill>
              <a:srgbClr val="FF9900"/>
            </a:solidFill>
            <a:prstDash val="solid"/>
            <a:round/>
            <a:headEnd len="med" w="med" type="none"/>
            <a:tailEnd len="med" w="med" type="none"/>
          </a:ln>
        </p:spPr>
      </p:cxnSp>
      <p:cxnSp>
        <p:nvCxnSpPr>
          <p:cNvPr id="302" name="Google Shape;302;p43"/>
          <p:cNvCxnSpPr/>
          <p:nvPr/>
        </p:nvCxnSpPr>
        <p:spPr>
          <a:xfrm>
            <a:off x="1614956" y="3363989"/>
            <a:ext cx="1407000" cy="0"/>
          </a:xfrm>
          <a:prstGeom prst="straightConnector1">
            <a:avLst/>
          </a:prstGeom>
          <a:noFill/>
          <a:ln cap="flat" cmpd="sng" w="19050">
            <a:solidFill>
              <a:srgbClr val="FF99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1645500" y="2476736"/>
            <a:ext cx="58530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latin typeface="Roboto Medium"/>
                <a:ea typeface="Roboto Medium"/>
                <a:cs typeface="Roboto Medium"/>
                <a:sym typeface="Roboto Medium"/>
              </a:rPr>
              <a:t>Expectations</a:t>
            </a:r>
            <a:endParaRPr>
              <a:solidFill>
                <a:srgbClr val="FF9900"/>
              </a:solidFill>
              <a:latin typeface="Roboto Medium"/>
              <a:ea typeface="Roboto Medium"/>
              <a:cs typeface="Roboto Medium"/>
              <a:sym typeface="Roboto Medium"/>
            </a:endParaRPr>
          </a:p>
        </p:txBody>
      </p:sp>
      <p:sp>
        <p:nvSpPr>
          <p:cNvPr id="308" name="Google Shape;308;p44"/>
          <p:cNvSpPr txBox="1"/>
          <p:nvPr>
            <p:ph idx="2" type="title"/>
          </p:nvPr>
        </p:nvSpPr>
        <p:spPr>
          <a:xfrm>
            <a:off x="3598200" y="1405625"/>
            <a:ext cx="1947600" cy="85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latin typeface="Roboto Medium"/>
                <a:ea typeface="Roboto Medium"/>
                <a:cs typeface="Roboto Medium"/>
                <a:sym typeface="Roboto Medium"/>
              </a:rPr>
              <a:t>01</a:t>
            </a:r>
            <a:endParaRPr>
              <a:solidFill>
                <a:srgbClr val="FF9900"/>
              </a:solidFill>
              <a:latin typeface="Roboto Medium"/>
              <a:ea typeface="Roboto Medium"/>
              <a:cs typeface="Roboto Medium"/>
              <a:sym typeface="Roboto Medium"/>
            </a:endParaRPr>
          </a:p>
        </p:txBody>
      </p:sp>
      <p:sp>
        <p:nvSpPr>
          <p:cNvPr id="309" name="Google Shape;309;p44"/>
          <p:cNvSpPr txBox="1"/>
          <p:nvPr>
            <p:ph idx="1" type="subTitle"/>
          </p:nvPr>
        </p:nvSpPr>
        <p:spPr>
          <a:xfrm>
            <a:off x="1645500" y="3350300"/>
            <a:ext cx="5853000" cy="3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latin typeface="Roboto Medium"/>
                <a:ea typeface="Roboto Medium"/>
                <a:cs typeface="Roboto Medium"/>
                <a:sym typeface="Roboto Medium"/>
              </a:rPr>
              <a:t>A first look into the problem</a:t>
            </a:r>
            <a:endParaRPr>
              <a:solidFill>
                <a:srgbClr val="FF9900"/>
              </a:solidFill>
              <a:latin typeface="Roboto Medium"/>
              <a:ea typeface="Roboto Medium"/>
              <a:cs typeface="Roboto Medium"/>
              <a:sym typeface="Roboto Medium"/>
            </a:endParaRPr>
          </a:p>
        </p:txBody>
      </p:sp>
      <p:sp>
        <p:nvSpPr>
          <p:cNvPr id="310" name="Google Shape;310;p44"/>
          <p:cNvSpPr txBox="1"/>
          <p:nvPr/>
        </p:nvSpPr>
        <p:spPr>
          <a:xfrm>
            <a:off x="3541950" y="131438"/>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Poppins"/>
              <a:ea typeface="Poppins"/>
              <a:cs typeface="Poppins"/>
              <a:sym typeface="Poppins"/>
            </a:endParaRPr>
          </a:p>
        </p:txBody>
      </p:sp>
      <p:sp>
        <p:nvSpPr>
          <p:cNvPr id="311" name="Google Shape;311;p44"/>
          <p:cNvSpPr txBox="1"/>
          <p:nvPr/>
        </p:nvSpPr>
        <p:spPr>
          <a:xfrm>
            <a:off x="3541950" y="4673363"/>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140" name="Shape 140"/>
        <p:cNvGrpSpPr/>
        <p:nvPr/>
      </p:nvGrpSpPr>
      <p:grpSpPr>
        <a:xfrm>
          <a:off x="0" y="0"/>
          <a:ext cx="0" cy="0"/>
          <a:chOff x="0" y="0"/>
          <a:chExt cx="0" cy="0"/>
        </a:xfrm>
      </p:grpSpPr>
      <p:sp>
        <p:nvSpPr>
          <p:cNvPr id="141" name="Google Shape;141;p27"/>
          <p:cNvSpPr txBox="1"/>
          <p:nvPr>
            <p:ph type="title"/>
          </p:nvPr>
        </p:nvSpPr>
        <p:spPr>
          <a:xfrm>
            <a:off x="602475" y="3194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Harmonizing Human Resource Management </a:t>
            </a:r>
            <a:endParaRPr sz="2300">
              <a:solidFill>
                <a:srgbClr val="FF9900"/>
              </a:solidFill>
              <a:latin typeface="Roboto Black"/>
              <a:ea typeface="Roboto Black"/>
              <a:cs typeface="Roboto Black"/>
              <a:sym typeface="Roboto Black"/>
            </a:endParaRPr>
          </a:p>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at Critical TechWorks</a:t>
            </a:r>
            <a:endParaRPr sz="2300">
              <a:solidFill>
                <a:srgbClr val="FF9900"/>
              </a:solidFill>
              <a:latin typeface="Roboto Black"/>
              <a:ea typeface="Roboto Black"/>
              <a:cs typeface="Roboto Black"/>
              <a:sym typeface="Roboto Black"/>
            </a:endParaRPr>
          </a:p>
        </p:txBody>
      </p:sp>
      <p:sp>
        <p:nvSpPr>
          <p:cNvPr id="142" name="Google Shape;142;p27"/>
          <p:cNvSpPr txBox="1"/>
          <p:nvPr>
            <p:ph idx="1" type="body"/>
          </p:nvPr>
        </p:nvSpPr>
        <p:spPr>
          <a:xfrm>
            <a:off x="720000" y="934650"/>
            <a:ext cx="7704000" cy="3958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1</a:t>
            </a:r>
            <a:r>
              <a:rPr b="1" lang="en" sz="1000">
                <a:solidFill>
                  <a:srgbClr val="000000"/>
                </a:solidFill>
                <a:latin typeface="Roboto"/>
                <a:ea typeface="Roboto"/>
                <a:cs typeface="Roboto"/>
                <a:sym typeface="Roboto"/>
              </a:rPr>
              <a:t>. Attendance Management:</a:t>
            </a:r>
            <a:endParaRPr b="1" sz="1000">
              <a:solidFill>
                <a:srgbClr val="000000"/>
              </a:solidFill>
              <a:latin typeface="Roboto"/>
              <a:ea typeface="Roboto"/>
              <a:cs typeface="Roboto"/>
              <a:sym typeface="Roboto"/>
            </a:endParaRPr>
          </a:p>
          <a:p>
            <a:pPr indent="-292100" lvl="0" marL="457200" rtl="0" algn="l">
              <a:lnSpc>
                <a:spcPct val="115000"/>
              </a:lnSpc>
              <a:spcBef>
                <a:spcPts val="120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Inconsistent attendance tracking has led to frequent errors in recording employee attendance.</a:t>
            </a:r>
            <a:endParaRPr sz="1000">
              <a:solidFill>
                <a:srgbClr val="000000"/>
              </a:solidFill>
              <a:latin typeface="Roboto"/>
              <a:ea typeface="Roboto"/>
              <a:cs typeface="Roboto"/>
              <a:sym typeface="Roboto"/>
            </a:endParaRPr>
          </a:p>
          <a:p>
            <a:pPr indent="-292100" lvl="0" marL="457200" rtl="0" algn="l">
              <a:lnSpc>
                <a:spcPct val="115000"/>
              </a:lnSpc>
              <a:spcBef>
                <a:spcPts val="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Employees have been incorrectly marked as absent despite being present, causing frustration and confusion.</a:t>
            </a:r>
            <a:endParaRPr sz="1000">
              <a:solidFill>
                <a:srgbClr val="000000"/>
              </a:solidFill>
              <a:latin typeface="Roboto"/>
              <a:ea typeface="Roboto"/>
              <a:cs typeface="Roboto"/>
              <a:sym typeface="Roboto"/>
            </a:endParaRPr>
          </a:p>
          <a:p>
            <a:pPr indent="0" lvl="0" marL="0" rtl="0" algn="l">
              <a:lnSpc>
                <a:spcPct val="115000"/>
              </a:lnSpc>
              <a:spcBef>
                <a:spcPts val="1200"/>
              </a:spcBef>
              <a:spcAft>
                <a:spcPts val="0"/>
              </a:spcAft>
              <a:buNone/>
            </a:pPr>
            <a:r>
              <a:rPr b="1" lang="en" sz="1000">
                <a:solidFill>
                  <a:srgbClr val="000000"/>
                </a:solidFill>
                <a:latin typeface="Roboto"/>
                <a:ea typeface="Roboto"/>
                <a:cs typeface="Roboto"/>
                <a:sym typeface="Roboto"/>
              </a:rPr>
              <a:t>2. Document Handling and Requests:</a:t>
            </a:r>
            <a:endParaRPr b="1" sz="1000">
              <a:solidFill>
                <a:srgbClr val="000000"/>
              </a:solidFill>
              <a:latin typeface="Roboto"/>
              <a:ea typeface="Roboto"/>
              <a:cs typeface="Roboto"/>
              <a:sym typeface="Roboto"/>
            </a:endParaRPr>
          </a:p>
          <a:p>
            <a:pPr indent="-292100" lvl="0" marL="457200" rtl="0" algn="l">
              <a:lnSpc>
                <a:spcPct val="115000"/>
              </a:lnSpc>
              <a:spcBef>
                <a:spcPts val="120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HR processes have been hindered by manual handling of documents, resulting in delays in fulfilling employee requests.</a:t>
            </a:r>
            <a:endParaRPr sz="1000">
              <a:solidFill>
                <a:srgbClr val="000000"/>
              </a:solidFill>
              <a:latin typeface="Roboto"/>
              <a:ea typeface="Roboto"/>
              <a:cs typeface="Roboto"/>
              <a:sym typeface="Roboto"/>
            </a:endParaRPr>
          </a:p>
          <a:p>
            <a:pPr indent="-292100" lvl="0" marL="457200" rtl="0" algn="l">
              <a:lnSpc>
                <a:spcPct val="115000"/>
              </a:lnSpc>
              <a:spcBef>
                <a:spcPts val="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Lack of a centralized platform for document management has made it difficult to track and manage various HR-related documents.</a:t>
            </a:r>
            <a:endParaRPr sz="1000">
              <a:solidFill>
                <a:srgbClr val="000000"/>
              </a:solidFill>
              <a:latin typeface="Roboto"/>
              <a:ea typeface="Roboto"/>
              <a:cs typeface="Roboto"/>
              <a:sym typeface="Roboto"/>
            </a:endParaRPr>
          </a:p>
          <a:p>
            <a:pPr indent="-292100" lvl="0" marL="457200" rtl="0" algn="l">
              <a:lnSpc>
                <a:spcPct val="115000"/>
              </a:lnSpc>
              <a:spcBef>
                <a:spcPts val="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Employees often face challenges in submitting and retrieving documents, leading to inefficiencies in HR operations.</a:t>
            </a:r>
            <a:endParaRPr sz="1000">
              <a:solidFill>
                <a:srgbClr val="000000"/>
              </a:solidFill>
              <a:latin typeface="Roboto"/>
              <a:ea typeface="Roboto"/>
              <a:cs typeface="Roboto"/>
              <a:sym typeface="Roboto"/>
            </a:endParaRPr>
          </a:p>
          <a:p>
            <a:pPr indent="0" lvl="0" marL="0" rtl="0" algn="l">
              <a:lnSpc>
                <a:spcPct val="115000"/>
              </a:lnSpc>
              <a:spcBef>
                <a:spcPts val="1200"/>
              </a:spcBef>
              <a:spcAft>
                <a:spcPts val="0"/>
              </a:spcAft>
              <a:buNone/>
            </a:pPr>
            <a:r>
              <a:rPr b="1" lang="en" sz="1000">
                <a:solidFill>
                  <a:srgbClr val="000000"/>
                </a:solidFill>
                <a:latin typeface="Roboto"/>
                <a:ea typeface="Roboto"/>
                <a:cs typeface="Roboto"/>
                <a:sym typeface="Roboto"/>
              </a:rPr>
              <a:t>3. Training Organization:</a:t>
            </a:r>
            <a:endParaRPr b="1" sz="1000">
              <a:solidFill>
                <a:srgbClr val="000000"/>
              </a:solidFill>
              <a:latin typeface="Roboto"/>
              <a:ea typeface="Roboto"/>
              <a:cs typeface="Roboto"/>
              <a:sym typeface="Roboto"/>
            </a:endParaRPr>
          </a:p>
          <a:p>
            <a:pPr indent="-292100" lvl="0" marL="457200" rtl="0" algn="l">
              <a:lnSpc>
                <a:spcPct val="115000"/>
              </a:lnSpc>
              <a:spcBef>
                <a:spcPts val="120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Organizing training sessions has been a cumbersome task due to the absence of a dedicated platform for streamlined management.</a:t>
            </a:r>
            <a:endParaRPr sz="1000">
              <a:solidFill>
                <a:srgbClr val="000000"/>
              </a:solidFill>
              <a:latin typeface="Roboto"/>
              <a:ea typeface="Roboto"/>
              <a:cs typeface="Roboto"/>
              <a:sym typeface="Roboto"/>
            </a:endParaRPr>
          </a:p>
          <a:p>
            <a:pPr indent="-292100" lvl="0" marL="457200" rtl="0" algn="l">
              <a:lnSpc>
                <a:spcPct val="115000"/>
              </a:lnSpc>
              <a:spcBef>
                <a:spcPts val="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HR managers struggle to coordinate training schedules, track attendance, and assess training effectiveness efficiently.</a:t>
            </a:r>
            <a:endParaRPr sz="1000">
              <a:solidFill>
                <a:srgbClr val="000000"/>
              </a:solidFill>
              <a:latin typeface="Roboto"/>
              <a:ea typeface="Roboto"/>
              <a:cs typeface="Roboto"/>
              <a:sym typeface="Roboto"/>
            </a:endParaRPr>
          </a:p>
          <a:p>
            <a:pPr indent="-292100" lvl="0" marL="457200" rtl="0" algn="l">
              <a:lnSpc>
                <a:spcPct val="115000"/>
              </a:lnSpc>
              <a:spcBef>
                <a:spcPts val="0"/>
              </a:spcBef>
              <a:spcAft>
                <a:spcPts val="0"/>
              </a:spcAft>
              <a:buClr>
                <a:srgbClr val="000000"/>
              </a:buClr>
              <a:buSzPts val="1000"/>
              <a:buFont typeface="Roboto"/>
              <a:buChar char="●"/>
            </a:pPr>
            <a:r>
              <a:rPr lang="en" sz="1000">
                <a:solidFill>
                  <a:srgbClr val="000000"/>
                </a:solidFill>
                <a:latin typeface="Roboto"/>
                <a:ea typeface="Roboto"/>
                <a:cs typeface="Roboto"/>
                <a:sym typeface="Roboto"/>
              </a:rPr>
              <a:t>Without proper tools and systems in place, the process of planning and executing training programs has been inefficient and disjointed.</a:t>
            </a:r>
            <a:endParaRPr sz="1000">
              <a:solidFill>
                <a:srgbClr val="000000"/>
              </a:solidFill>
              <a:latin typeface="Roboto"/>
              <a:ea typeface="Roboto"/>
              <a:cs typeface="Roboto"/>
              <a:sym typeface="Roboto"/>
            </a:endParaRPr>
          </a:p>
          <a:p>
            <a:pPr indent="0" lvl="0" marL="1371600" rtl="0" algn="l">
              <a:spcBef>
                <a:spcPts val="1200"/>
              </a:spcBef>
              <a:spcAft>
                <a:spcPts val="0"/>
              </a:spcAft>
              <a:buNone/>
            </a:pPr>
            <a:r>
              <a:t/>
            </a:r>
            <a:endParaRPr>
              <a:solidFill>
                <a:schemeClr val="dk2"/>
              </a:solidFill>
            </a:endParaRPr>
          </a:p>
          <a:p>
            <a:pPr indent="0" lvl="0" marL="0" rtl="0" algn="l">
              <a:spcBef>
                <a:spcPts val="1600"/>
              </a:spcBef>
              <a:spcAft>
                <a:spcPts val="0"/>
              </a:spcAft>
              <a:buNone/>
            </a:pPr>
            <a:r>
              <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15" name="Shape 315"/>
        <p:cNvGrpSpPr/>
        <p:nvPr/>
      </p:nvGrpSpPr>
      <p:grpSpPr>
        <a:xfrm>
          <a:off x="0" y="0"/>
          <a:ext cx="0" cy="0"/>
          <a:chOff x="0" y="0"/>
          <a:chExt cx="0" cy="0"/>
        </a:xfrm>
      </p:grpSpPr>
      <p:sp>
        <p:nvSpPr>
          <p:cNvPr id="316" name="Google Shape;316;p45"/>
          <p:cNvSpPr txBox="1"/>
          <p:nvPr>
            <p:ph type="title"/>
          </p:nvPr>
        </p:nvSpPr>
        <p:spPr>
          <a:xfrm>
            <a:off x="602475" y="3194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Risks</a:t>
            </a:r>
            <a:endParaRPr sz="2300">
              <a:solidFill>
                <a:srgbClr val="FF9900"/>
              </a:solidFill>
              <a:latin typeface="Roboto Black"/>
              <a:ea typeface="Roboto Black"/>
              <a:cs typeface="Roboto Black"/>
              <a:sym typeface="Roboto Black"/>
            </a:endParaRPr>
          </a:p>
        </p:txBody>
      </p:sp>
      <p:sp>
        <p:nvSpPr>
          <p:cNvPr id="317" name="Google Shape;317;p45"/>
          <p:cNvSpPr txBox="1"/>
          <p:nvPr/>
        </p:nvSpPr>
        <p:spPr>
          <a:xfrm>
            <a:off x="677950" y="1032625"/>
            <a:ext cx="7818000" cy="36543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200"/>
              </a:spcBef>
              <a:spcAft>
                <a:spcPts val="0"/>
              </a:spcAft>
              <a:buNone/>
            </a:pPr>
            <a:r>
              <a:rPr lang="en" sz="1300">
                <a:latin typeface="Roboto Medium"/>
                <a:ea typeface="Roboto Medium"/>
                <a:cs typeface="Roboto Medium"/>
                <a:sym typeface="Roboto Medium"/>
              </a:rPr>
              <a:t>Technology Dependencies: There is a risk of encountering compatibility issues with existing systems, potentially delaying the implementation of functionalities.</a:t>
            </a:r>
            <a:endParaRPr sz="1300">
              <a:latin typeface="Roboto Medium"/>
              <a:ea typeface="Roboto Medium"/>
              <a:cs typeface="Roboto Medium"/>
              <a:sym typeface="Roboto Medium"/>
            </a:endParaRPr>
          </a:p>
          <a:p>
            <a:pPr indent="0" lvl="0" marL="457200" rtl="0" algn="l">
              <a:lnSpc>
                <a:spcPct val="115000"/>
              </a:lnSpc>
              <a:spcBef>
                <a:spcPts val="1200"/>
              </a:spcBef>
              <a:spcAft>
                <a:spcPts val="0"/>
              </a:spcAft>
              <a:buNone/>
            </a:pPr>
            <a:r>
              <a:rPr lang="en" sz="1300">
                <a:latin typeface="Roboto Medium"/>
                <a:ea typeface="Roboto Medium"/>
                <a:cs typeface="Roboto Medium"/>
                <a:sym typeface="Roboto Medium"/>
              </a:rPr>
              <a:t> </a:t>
            </a:r>
            <a:endParaRPr sz="1300">
              <a:latin typeface="Roboto Medium"/>
              <a:ea typeface="Roboto Medium"/>
              <a:cs typeface="Roboto Medium"/>
              <a:sym typeface="Roboto Medium"/>
            </a:endParaRPr>
          </a:p>
          <a:p>
            <a:pPr indent="-228600" lvl="0" marL="457200" rtl="0" algn="l">
              <a:lnSpc>
                <a:spcPct val="115000"/>
              </a:lnSpc>
              <a:spcBef>
                <a:spcPts val="1200"/>
              </a:spcBef>
              <a:spcAft>
                <a:spcPts val="0"/>
              </a:spcAft>
              <a:buNone/>
            </a:pPr>
            <a:r>
              <a:rPr lang="en" sz="1300">
                <a:latin typeface="Roboto Medium"/>
                <a:ea typeface="Roboto Medium"/>
                <a:cs typeface="Roboto Medium"/>
                <a:sym typeface="Roboto Medium"/>
              </a:rPr>
              <a:t>User Adoption: Employees may resist adopting the new application, leading to low usage and decreased effectiveness of the solution and a failure to measure its effectiveness.</a:t>
            </a:r>
            <a:endParaRPr sz="13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1300">
                <a:latin typeface="Roboto Medium"/>
                <a:ea typeface="Roboto Medium"/>
                <a:cs typeface="Roboto Medium"/>
                <a:sym typeface="Roboto Medium"/>
              </a:rPr>
              <a:t> </a:t>
            </a:r>
            <a:endParaRPr sz="13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1300">
                <a:latin typeface="Roboto Medium"/>
                <a:ea typeface="Roboto Medium"/>
                <a:cs typeface="Roboto Medium"/>
                <a:sym typeface="Roboto Medium"/>
              </a:rPr>
              <a:t> </a:t>
            </a:r>
            <a:endParaRPr sz="1300">
              <a:latin typeface="Roboto Medium"/>
              <a:ea typeface="Roboto Medium"/>
              <a:cs typeface="Roboto Medium"/>
              <a:sym typeface="Roboto Medium"/>
            </a:endParaRPr>
          </a:p>
          <a:p>
            <a:pPr indent="-228600" lvl="0" marL="457200" rtl="0" algn="l">
              <a:lnSpc>
                <a:spcPct val="115000"/>
              </a:lnSpc>
              <a:spcBef>
                <a:spcPts val="1200"/>
              </a:spcBef>
              <a:spcAft>
                <a:spcPts val="0"/>
              </a:spcAft>
              <a:buNone/>
            </a:pPr>
            <a:r>
              <a:rPr lang="en" sz="1300">
                <a:latin typeface="Roboto Medium"/>
                <a:ea typeface="Roboto Medium"/>
                <a:cs typeface="Roboto Medium"/>
                <a:sym typeface="Roboto Medium"/>
              </a:rPr>
              <a:t>Scope Creep: There is a possibility of additional features or requirements being introduced throughout the project, increasing complexity and potentially extending the timeline and budget.</a:t>
            </a:r>
            <a:endParaRPr sz="1300">
              <a:latin typeface="Roboto Medium"/>
              <a:ea typeface="Roboto Medium"/>
              <a:cs typeface="Roboto Medium"/>
              <a:sym typeface="Roboto Medium"/>
            </a:endParaRPr>
          </a:p>
          <a:p>
            <a:pPr indent="0" lvl="0" marL="0" rtl="0" algn="l">
              <a:spcBef>
                <a:spcPts val="1200"/>
              </a:spcBef>
              <a:spcAft>
                <a:spcPts val="0"/>
              </a:spcAft>
              <a:buNone/>
            </a:pPr>
            <a:r>
              <a:t/>
            </a:r>
            <a:endParaRPr sz="1600">
              <a:solidFill>
                <a:schemeClr val="dk2"/>
              </a:solidFill>
              <a:latin typeface="Roboto Medium"/>
              <a:ea typeface="Roboto Medium"/>
              <a:cs typeface="Roboto Medium"/>
              <a:sym typeface="Robot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21" name="Shape 321"/>
        <p:cNvGrpSpPr/>
        <p:nvPr/>
      </p:nvGrpSpPr>
      <p:grpSpPr>
        <a:xfrm>
          <a:off x="0" y="0"/>
          <a:ext cx="0" cy="0"/>
          <a:chOff x="0" y="0"/>
          <a:chExt cx="0" cy="0"/>
        </a:xfrm>
      </p:grpSpPr>
      <p:sp>
        <p:nvSpPr>
          <p:cNvPr id="322" name="Google Shape;322;p46"/>
          <p:cNvSpPr txBox="1"/>
          <p:nvPr>
            <p:ph type="title"/>
          </p:nvPr>
        </p:nvSpPr>
        <p:spPr>
          <a:xfrm>
            <a:off x="5929000" y="666125"/>
            <a:ext cx="48459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900"/>
                </a:solidFill>
                <a:latin typeface="Roboto"/>
                <a:ea typeface="Roboto"/>
                <a:cs typeface="Roboto"/>
                <a:sym typeface="Roboto"/>
              </a:rPr>
              <a:t>Expectations</a:t>
            </a:r>
            <a:endParaRPr b="1">
              <a:solidFill>
                <a:srgbClr val="FF9900"/>
              </a:solidFill>
              <a:latin typeface="Roboto"/>
              <a:ea typeface="Roboto"/>
              <a:cs typeface="Roboto"/>
              <a:sym typeface="Roboto"/>
            </a:endParaRPr>
          </a:p>
        </p:txBody>
      </p:sp>
      <p:sp>
        <p:nvSpPr>
          <p:cNvPr id="323" name="Google Shape;323;p46"/>
          <p:cNvSpPr txBox="1"/>
          <p:nvPr>
            <p:ph idx="1" type="subTitle"/>
          </p:nvPr>
        </p:nvSpPr>
        <p:spPr>
          <a:xfrm>
            <a:off x="3924400" y="1485200"/>
            <a:ext cx="4504500" cy="280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Medium"/>
                <a:ea typeface="Roboto Medium"/>
                <a:cs typeface="Roboto Medium"/>
                <a:sym typeface="Roboto Medium"/>
              </a:rPr>
              <a:t>As we embark on the journey of implementing the HR Management App at Critical TechWorks, we have outlined clear expectations regarding the outcomes we aim to achieve. By leveraging this innovative solution, we anticipate significant improvements in several key areas that are integral to our organization's success. Let's take a closer look at what we expect to accomplish through the adoption of the HR Management App.</a:t>
            </a:r>
            <a:endParaRPr>
              <a:solidFill>
                <a:srgbClr val="000000"/>
              </a:solidFill>
              <a:latin typeface="Roboto Medium"/>
              <a:ea typeface="Roboto Medium"/>
              <a:cs typeface="Roboto Medium"/>
              <a:sym typeface="Roboto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27" name="Shape 327"/>
        <p:cNvGrpSpPr/>
        <p:nvPr/>
      </p:nvGrpSpPr>
      <p:grpSpPr>
        <a:xfrm>
          <a:off x="0" y="0"/>
          <a:ext cx="0" cy="0"/>
          <a:chOff x="0" y="0"/>
          <a:chExt cx="0" cy="0"/>
        </a:xfrm>
      </p:grpSpPr>
      <p:sp>
        <p:nvSpPr>
          <p:cNvPr id="328" name="Google Shape;328;p47"/>
          <p:cNvSpPr txBox="1"/>
          <p:nvPr>
            <p:ph idx="1" type="body"/>
          </p:nvPr>
        </p:nvSpPr>
        <p:spPr>
          <a:xfrm>
            <a:off x="197850" y="838700"/>
            <a:ext cx="2502900" cy="12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212121"/>
                </a:solidFill>
                <a:latin typeface="Roboto Medium"/>
                <a:ea typeface="Roboto Medium"/>
                <a:cs typeface="Roboto Medium"/>
                <a:sym typeface="Roboto Medium"/>
              </a:rPr>
              <a:t>We expect</a:t>
            </a:r>
            <a:r>
              <a:rPr lang="en" sz="1300">
                <a:solidFill>
                  <a:srgbClr val="212121"/>
                </a:solidFill>
                <a:latin typeface="Roboto Medium"/>
                <a:ea typeface="Roboto Medium"/>
                <a:cs typeface="Roboto Medium"/>
                <a:sym typeface="Roboto Medium"/>
              </a:rPr>
              <a:t> the HR Management App to streamline various HR processes, reducing manual effort required and saving time for both employees and HR personnel</a:t>
            </a:r>
            <a:r>
              <a:rPr lang="en">
                <a:solidFill>
                  <a:srgbClr val="212121"/>
                </a:solidFill>
              </a:rPr>
              <a:t>.</a:t>
            </a:r>
            <a:endParaRPr>
              <a:solidFill>
                <a:srgbClr val="212121"/>
              </a:solidFill>
            </a:endParaRPr>
          </a:p>
        </p:txBody>
      </p:sp>
      <p:sp>
        <p:nvSpPr>
          <p:cNvPr id="329" name="Google Shape;329;p47"/>
          <p:cNvSpPr txBox="1"/>
          <p:nvPr>
            <p:ph type="title"/>
          </p:nvPr>
        </p:nvSpPr>
        <p:spPr>
          <a:xfrm>
            <a:off x="197850" y="196600"/>
            <a:ext cx="1560900" cy="5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Medium"/>
                <a:ea typeface="Roboto Medium"/>
                <a:cs typeface="Roboto Medium"/>
                <a:sym typeface="Roboto Medium"/>
              </a:rPr>
              <a:t>Efficiency</a:t>
            </a:r>
            <a:endParaRPr sz="3900">
              <a:solidFill>
                <a:srgbClr val="FF9900"/>
              </a:solidFill>
              <a:latin typeface="Roboto Medium"/>
              <a:ea typeface="Roboto Medium"/>
              <a:cs typeface="Roboto Medium"/>
              <a:sym typeface="Roboto Medium"/>
            </a:endParaRPr>
          </a:p>
        </p:txBody>
      </p:sp>
      <p:pic>
        <p:nvPicPr>
          <p:cNvPr id="330" name="Google Shape;330;p47"/>
          <p:cNvPicPr preferRelativeResize="0"/>
          <p:nvPr/>
        </p:nvPicPr>
        <p:blipFill rotWithShape="1">
          <a:blip r:embed="rId3">
            <a:alphaModFix/>
          </a:blip>
          <a:srcRect b="0" l="0" r="62379" t="0"/>
          <a:stretch/>
        </p:blipFill>
        <p:spPr>
          <a:xfrm>
            <a:off x="5703900" y="25"/>
            <a:ext cx="3440102" cy="5143476"/>
          </a:xfrm>
          <a:prstGeom prst="rect">
            <a:avLst/>
          </a:prstGeom>
          <a:noFill/>
          <a:ln>
            <a:noFill/>
          </a:ln>
        </p:spPr>
      </p:pic>
      <p:sp>
        <p:nvSpPr>
          <p:cNvPr id="331" name="Google Shape;331;p47"/>
          <p:cNvSpPr txBox="1"/>
          <p:nvPr/>
        </p:nvSpPr>
        <p:spPr>
          <a:xfrm>
            <a:off x="2913275" y="259000"/>
            <a:ext cx="25029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9900"/>
                </a:solidFill>
                <a:latin typeface="Roboto"/>
                <a:ea typeface="Roboto"/>
                <a:cs typeface="Roboto"/>
                <a:sym typeface="Roboto"/>
              </a:rPr>
              <a:t>Communication</a:t>
            </a:r>
            <a:endParaRPr b="1" sz="2300">
              <a:solidFill>
                <a:srgbClr val="FF9900"/>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
        <p:nvSpPr>
          <p:cNvPr id="332" name="Google Shape;332;p47"/>
          <p:cNvSpPr txBox="1"/>
          <p:nvPr/>
        </p:nvSpPr>
        <p:spPr>
          <a:xfrm>
            <a:off x="257850" y="2634150"/>
            <a:ext cx="23829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9900"/>
                </a:solidFill>
                <a:latin typeface="Roboto Medium"/>
                <a:ea typeface="Roboto Medium"/>
                <a:cs typeface="Roboto Medium"/>
                <a:sym typeface="Roboto Medium"/>
              </a:rPr>
              <a:t>Employee satisfaction</a:t>
            </a:r>
            <a:endParaRPr sz="2200">
              <a:solidFill>
                <a:srgbClr val="FF9900"/>
              </a:solidFill>
              <a:latin typeface="Roboto Medium"/>
              <a:ea typeface="Roboto Medium"/>
              <a:cs typeface="Roboto Medium"/>
              <a:sym typeface="Roboto Medium"/>
            </a:endParaRPr>
          </a:p>
        </p:txBody>
      </p:sp>
      <p:sp>
        <p:nvSpPr>
          <p:cNvPr id="333" name="Google Shape;333;p47"/>
          <p:cNvSpPr txBox="1"/>
          <p:nvPr/>
        </p:nvSpPr>
        <p:spPr>
          <a:xfrm>
            <a:off x="3199475" y="2696550"/>
            <a:ext cx="22167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9900"/>
                </a:solidFill>
                <a:latin typeface="Roboto"/>
                <a:ea typeface="Roboto"/>
                <a:cs typeface="Roboto"/>
                <a:sym typeface="Roboto"/>
              </a:rPr>
              <a:t>Cost Saving</a:t>
            </a:r>
            <a:endParaRPr b="1" sz="2300">
              <a:solidFill>
                <a:srgbClr val="FF9900"/>
              </a:solidFill>
              <a:latin typeface="Roboto"/>
              <a:ea typeface="Roboto"/>
              <a:cs typeface="Roboto"/>
              <a:sym typeface="Roboto"/>
            </a:endParaRPr>
          </a:p>
        </p:txBody>
      </p:sp>
      <p:sp>
        <p:nvSpPr>
          <p:cNvPr id="334" name="Google Shape;334;p47"/>
          <p:cNvSpPr txBox="1"/>
          <p:nvPr/>
        </p:nvSpPr>
        <p:spPr>
          <a:xfrm>
            <a:off x="5703900" y="196600"/>
            <a:ext cx="29634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9900"/>
                </a:solidFill>
                <a:latin typeface="Roboto"/>
                <a:ea typeface="Roboto"/>
                <a:cs typeface="Roboto"/>
                <a:sym typeface="Roboto"/>
              </a:rPr>
              <a:t>Optimizing the training Process</a:t>
            </a:r>
            <a:endParaRPr b="1" sz="2300">
              <a:solidFill>
                <a:srgbClr val="FF9900"/>
              </a:solidFill>
              <a:latin typeface="Roboto"/>
              <a:ea typeface="Roboto"/>
              <a:cs typeface="Roboto"/>
              <a:sym typeface="Roboto"/>
            </a:endParaRPr>
          </a:p>
        </p:txBody>
      </p:sp>
      <p:sp>
        <p:nvSpPr>
          <p:cNvPr id="335" name="Google Shape;335;p47"/>
          <p:cNvSpPr txBox="1"/>
          <p:nvPr/>
        </p:nvSpPr>
        <p:spPr>
          <a:xfrm>
            <a:off x="3056375" y="786500"/>
            <a:ext cx="2216700" cy="13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121"/>
                </a:solidFill>
                <a:latin typeface="Roboto Medium"/>
                <a:ea typeface="Roboto Medium"/>
                <a:cs typeface="Roboto Medium"/>
                <a:sym typeface="Roboto Medium"/>
              </a:rPr>
              <a:t>The team hopes that the app will facilitate smoother, better communication between employees, teams, and HR, leading to better collaboration and faster resolution of issues.</a:t>
            </a:r>
            <a:endParaRPr>
              <a:solidFill>
                <a:srgbClr val="212121"/>
              </a:solidFill>
              <a:latin typeface="Roboto Medium"/>
              <a:ea typeface="Roboto Medium"/>
              <a:cs typeface="Roboto Medium"/>
              <a:sym typeface="Roboto Medium"/>
            </a:endParaRPr>
          </a:p>
        </p:txBody>
      </p:sp>
      <p:sp>
        <p:nvSpPr>
          <p:cNvPr id="336" name="Google Shape;336;p47"/>
          <p:cNvSpPr txBox="1"/>
          <p:nvPr/>
        </p:nvSpPr>
        <p:spPr>
          <a:xfrm>
            <a:off x="257850" y="3480250"/>
            <a:ext cx="2382900" cy="15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121"/>
                </a:solidFill>
                <a:latin typeface="Roboto Medium"/>
                <a:ea typeface="Roboto Medium"/>
                <a:cs typeface="Roboto Medium"/>
                <a:sym typeface="Roboto Medium"/>
              </a:rPr>
              <a:t>Our team aims to provide a </a:t>
            </a:r>
            <a:r>
              <a:rPr lang="en">
                <a:solidFill>
                  <a:srgbClr val="212121"/>
                </a:solidFill>
                <a:latin typeface="Roboto Medium"/>
                <a:ea typeface="Roboto Medium"/>
                <a:cs typeface="Roboto Medium"/>
                <a:sym typeface="Roboto Medium"/>
              </a:rPr>
              <a:t>better</a:t>
            </a:r>
            <a:r>
              <a:rPr lang="en">
                <a:solidFill>
                  <a:srgbClr val="212121"/>
                </a:solidFill>
                <a:latin typeface="Roboto Medium"/>
                <a:ea typeface="Roboto Medium"/>
                <a:cs typeface="Roboto Medium"/>
                <a:sym typeface="Roboto Medium"/>
              </a:rPr>
              <a:t> employee experience by providing easier access to HR services and quicker responses to requests.</a:t>
            </a:r>
            <a:endParaRPr>
              <a:solidFill>
                <a:srgbClr val="212121"/>
              </a:solidFill>
              <a:latin typeface="Roboto Medium"/>
              <a:ea typeface="Roboto Medium"/>
              <a:cs typeface="Roboto Medium"/>
              <a:sym typeface="Roboto Medium"/>
            </a:endParaRPr>
          </a:p>
        </p:txBody>
      </p:sp>
      <p:sp>
        <p:nvSpPr>
          <p:cNvPr id="337" name="Google Shape;337;p47"/>
          <p:cNvSpPr txBox="1"/>
          <p:nvPr/>
        </p:nvSpPr>
        <p:spPr>
          <a:xfrm>
            <a:off x="3347250" y="3240125"/>
            <a:ext cx="2216700" cy="17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121"/>
                </a:solidFill>
                <a:latin typeface="Poppins"/>
                <a:ea typeface="Poppins"/>
                <a:cs typeface="Poppins"/>
                <a:sym typeface="Poppins"/>
              </a:rPr>
              <a:t>B</a:t>
            </a:r>
            <a:r>
              <a:rPr lang="en">
                <a:solidFill>
                  <a:srgbClr val="212121"/>
                </a:solidFill>
                <a:latin typeface="Roboto Medium"/>
                <a:ea typeface="Roboto Medium"/>
                <a:cs typeface="Roboto Medium"/>
                <a:sym typeface="Roboto Medium"/>
              </a:rPr>
              <a:t>y reducing the time manual processes take, and reducing errors, the HR Management App is expected to lead to cost savings for the company.</a:t>
            </a:r>
            <a:endParaRPr>
              <a:solidFill>
                <a:srgbClr val="212121"/>
              </a:solidFill>
              <a:latin typeface="Roboto Medium"/>
              <a:ea typeface="Roboto Medium"/>
              <a:cs typeface="Roboto Medium"/>
              <a:sym typeface="Roboto Medium"/>
            </a:endParaRPr>
          </a:p>
        </p:txBody>
      </p:sp>
      <p:sp>
        <p:nvSpPr>
          <p:cNvPr id="338" name="Google Shape;338;p47"/>
          <p:cNvSpPr txBox="1"/>
          <p:nvPr/>
        </p:nvSpPr>
        <p:spPr>
          <a:xfrm>
            <a:off x="5703900" y="1411300"/>
            <a:ext cx="2087400" cy="26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Our team expects the app to enable more efficient planning, scheduling, and tracking of employee training, resulting in </a:t>
            </a:r>
            <a:r>
              <a:rPr lang="en">
                <a:solidFill>
                  <a:schemeClr val="dk1"/>
                </a:solidFill>
                <a:latin typeface="Roboto Medium"/>
                <a:ea typeface="Roboto Medium"/>
                <a:cs typeface="Roboto Medium"/>
                <a:sym typeface="Roboto Medium"/>
              </a:rPr>
              <a:t>better-trained </a:t>
            </a:r>
            <a:r>
              <a:rPr lang="en">
                <a:solidFill>
                  <a:schemeClr val="dk1"/>
                </a:solidFill>
                <a:latin typeface="Roboto Medium"/>
                <a:ea typeface="Roboto Medium"/>
                <a:cs typeface="Roboto Medium"/>
                <a:sym typeface="Roboto Medium"/>
              </a:rPr>
              <a:t>employees and improved overall performance.</a:t>
            </a:r>
            <a:endParaRPr>
              <a:solidFill>
                <a:schemeClr val="dk1"/>
              </a:solidFill>
              <a:latin typeface="Roboto Medium"/>
              <a:ea typeface="Roboto Medium"/>
              <a:cs typeface="Roboto Medium"/>
              <a:sym typeface="Robot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1338150" y="2127600"/>
            <a:ext cx="6467700" cy="8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rgbClr val="FF9900"/>
                </a:solidFill>
                <a:latin typeface="Roboto Medium"/>
                <a:ea typeface="Roboto Medium"/>
                <a:cs typeface="Roboto Medium"/>
                <a:sym typeface="Roboto Medium"/>
              </a:rPr>
              <a:t>The Team</a:t>
            </a:r>
            <a:endParaRPr sz="4200">
              <a:solidFill>
                <a:srgbClr val="FF9900"/>
              </a:solidFill>
              <a:latin typeface="Roboto Medium"/>
              <a:ea typeface="Roboto Medium"/>
              <a:cs typeface="Roboto Medium"/>
              <a:sym typeface="Roboto Medium"/>
            </a:endParaRPr>
          </a:p>
          <a:p>
            <a:pPr indent="0" lvl="0" marL="0" rtl="0" algn="ctr">
              <a:spcBef>
                <a:spcPts val="0"/>
              </a:spcBef>
              <a:spcAft>
                <a:spcPts val="0"/>
              </a:spcAft>
              <a:buNone/>
            </a:pPr>
            <a:r>
              <a:t/>
            </a:r>
            <a:endParaRPr/>
          </a:p>
        </p:txBody>
      </p:sp>
      <p:sp>
        <p:nvSpPr>
          <p:cNvPr id="344" name="Google Shape;344;p48"/>
          <p:cNvSpPr txBox="1"/>
          <p:nvPr/>
        </p:nvSpPr>
        <p:spPr>
          <a:xfrm>
            <a:off x="3541950" y="131438"/>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Poppins"/>
              <a:ea typeface="Poppins"/>
              <a:cs typeface="Poppins"/>
              <a:sym typeface="Poppins"/>
            </a:endParaRPr>
          </a:p>
        </p:txBody>
      </p:sp>
      <p:sp>
        <p:nvSpPr>
          <p:cNvPr id="345" name="Google Shape;345;p48"/>
          <p:cNvSpPr txBox="1"/>
          <p:nvPr/>
        </p:nvSpPr>
        <p:spPr>
          <a:xfrm>
            <a:off x="3541950" y="3015902"/>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9900"/>
                </a:solidFill>
                <a:latin typeface="Roboto Medium"/>
                <a:ea typeface="Roboto Medium"/>
                <a:cs typeface="Roboto Medium"/>
                <a:sym typeface="Roboto Medium"/>
              </a:rPr>
              <a:t>The Frogrammers</a:t>
            </a:r>
            <a:endParaRPr sz="1300">
              <a:solidFill>
                <a:srgbClr val="FF9900"/>
              </a:solidFill>
              <a:latin typeface="Roboto Medium"/>
              <a:ea typeface="Roboto Medium"/>
              <a:cs typeface="Roboto Medium"/>
              <a:sym typeface="Roboto Medium"/>
            </a:endParaRPr>
          </a:p>
        </p:txBody>
      </p:sp>
      <p:sp>
        <p:nvSpPr>
          <p:cNvPr id="346" name="Google Shape;346;p48"/>
          <p:cNvSpPr txBox="1"/>
          <p:nvPr/>
        </p:nvSpPr>
        <p:spPr>
          <a:xfrm>
            <a:off x="2918700" y="896100"/>
            <a:ext cx="3000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800">
                <a:solidFill>
                  <a:srgbClr val="FF9900"/>
                </a:solidFill>
                <a:latin typeface="Roboto Medium"/>
                <a:ea typeface="Roboto Medium"/>
                <a:cs typeface="Roboto Medium"/>
                <a:sym typeface="Roboto Medium"/>
              </a:rPr>
              <a:t>02</a:t>
            </a:r>
            <a:endParaRPr/>
          </a:p>
        </p:txBody>
      </p:sp>
      <p:sp>
        <p:nvSpPr>
          <p:cNvPr id="347" name="Google Shape;347;p48"/>
          <p:cNvSpPr txBox="1"/>
          <p:nvPr/>
        </p:nvSpPr>
        <p:spPr>
          <a:xfrm>
            <a:off x="5194525" y="3295525"/>
            <a:ext cx="39864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51" name="Shape 351"/>
        <p:cNvGrpSpPr/>
        <p:nvPr/>
      </p:nvGrpSpPr>
      <p:grpSpPr>
        <a:xfrm>
          <a:off x="0" y="0"/>
          <a:ext cx="0" cy="0"/>
          <a:chOff x="0" y="0"/>
          <a:chExt cx="0" cy="0"/>
        </a:xfrm>
      </p:grpSpPr>
      <p:sp>
        <p:nvSpPr>
          <p:cNvPr id="352" name="Google Shape;352;p49"/>
          <p:cNvSpPr txBox="1"/>
          <p:nvPr>
            <p:ph idx="15" type="title"/>
          </p:nvPr>
        </p:nvSpPr>
        <p:spPr>
          <a:xfrm>
            <a:off x="557400" y="52300"/>
            <a:ext cx="56556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rgbClr val="FF9900"/>
                </a:solidFill>
                <a:latin typeface="Roboto Black"/>
                <a:ea typeface="Roboto Black"/>
                <a:cs typeface="Roboto Black"/>
                <a:sym typeface="Roboto Black"/>
              </a:rPr>
              <a:t>The Dev Team</a:t>
            </a:r>
            <a:endParaRPr sz="2900">
              <a:solidFill>
                <a:srgbClr val="FF9900"/>
              </a:solidFill>
              <a:latin typeface="Roboto Black"/>
              <a:ea typeface="Roboto Black"/>
              <a:cs typeface="Roboto Black"/>
              <a:sym typeface="Roboto Black"/>
            </a:endParaRPr>
          </a:p>
        </p:txBody>
      </p:sp>
      <p:cxnSp>
        <p:nvCxnSpPr>
          <p:cNvPr id="353" name="Google Shape;353;p49"/>
          <p:cNvCxnSpPr>
            <a:endCxn id="352" idx="3"/>
          </p:cNvCxnSpPr>
          <p:nvPr/>
        </p:nvCxnSpPr>
        <p:spPr>
          <a:xfrm>
            <a:off x="3549600" y="293650"/>
            <a:ext cx="2663400" cy="0"/>
          </a:xfrm>
          <a:prstGeom prst="straightConnector1">
            <a:avLst/>
          </a:prstGeom>
          <a:noFill/>
          <a:ln cap="flat" cmpd="sng" w="19050">
            <a:solidFill>
              <a:srgbClr val="FF9900"/>
            </a:solidFill>
            <a:prstDash val="solid"/>
            <a:round/>
            <a:headEnd len="med" w="med" type="none"/>
            <a:tailEnd len="med" w="med" type="none"/>
          </a:ln>
        </p:spPr>
      </p:cxnSp>
      <p:sp>
        <p:nvSpPr>
          <p:cNvPr id="354" name="Google Shape;354;p49"/>
          <p:cNvSpPr txBox="1"/>
          <p:nvPr/>
        </p:nvSpPr>
        <p:spPr>
          <a:xfrm>
            <a:off x="643800" y="499288"/>
            <a:ext cx="5482800" cy="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latin typeface="Roboto Medium"/>
                <a:ea typeface="Roboto Medium"/>
                <a:cs typeface="Roboto Medium"/>
                <a:sym typeface="Roboto Medium"/>
              </a:rPr>
              <a:t>Also the training team, the change management team, the quality assurance team, the supp</a:t>
            </a:r>
            <a:r>
              <a:rPr lang="en" sz="900">
                <a:solidFill>
                  <a:srgbClr val="212121"/>
                </a:solidFill>
                <a:latin typeface="Roboto Medium"/>
                <a:ea typeface="Roboto Medium"/>
                <a:cs typeface="Roboto Medium"/>
                <a:sym typeface="Roboto Medium"/>
              </a:rPr>
              <a:t>ort and maintenance team, the user design team, the…</a:t>
            </a:r>
            <a:endParaRPr sz="900">
              <a:solidFill>
                <a:srgbClr val="212121"/>
              </a:solidFill>
              <a:latin typeface="Roboto Medium"/>
              <a:ea typeface="Roboto Medium"/>
              <a:cs typeface="Roboto Medium"/>
              <a:sym typeface="Roboto Medium"/>
            </a:endParaRPr>
          </a:p>
        </p:txBody>
      </p:sp>
      <p:pic>
        <p:nvPicPr>
          <p:cNvPr id="355" name="Google Shape;355;p49"/>
          <p:cNvPicPr preferRelativeResize="0"/>
          <p:nvPr/>
        </p:nvPicPr>
        <p:blipFill>
          <a:blip r:embed="rId3">
            <a:alphaModFix/>
          </a:blip>
          <a:stretch>
            <a:fillRect/>
          </a:stretch>
        </p:blipFill>
        <p:spPr>
          <a:xfrm>
            <a:off x="557400" y="1054063"/>
            <a:ext cx="998625" cy="998625"/>
          </a:xfrm>
          <a:prstGeom prst="rect">
            <a:avLst/>
          </a:prstGeom>
          <a:noFill/>
          <a:ln>
            <a:noFill/>
          </a:ln>
        </p:spPr>
      </p:pic>
      <p:pic>
        <p:nvPicPr>
          <p:cNvPr id="356" name="Google Shape;356;p49"/>
          <p:cNvPicPr preferRelativeResize="0"/>
          <p:nvPr/>
        </p:nvPicPr>
        <p:blipFill>
          <a:blip r:embed="rId4">
            <a:alphaModFix/>
          </a:blip>
          <a:stretch>
            <a:fillRect/>
          </a:stretch>
        </p:blipFill>
        <p:spPr>
          <a:xfrm>
            <a:off x="6564250" y="52300"/>
            <a:ext cx="998625" cy="998625"/>
          </a:xfrm>
          <a:prstGeom prst="rect">
            <a:avLst/>
          </a:prstGeom>
          <a:noFill/>
          <a:ln>
            <a:noFill/>
          </a:ln>
        </p:spPr>
      </p:pic>
      <p:sp>
        <p:nvSpPr>
          <p:cNvPr id="357" name="Google Shape;357;p49"/>
          <p:cNvSpPr txBox="1"/>
          <p:nvPr/>
        </p:nvSpPr>
        <p:spPr>
          <a:xfrm>
            <a:off x="557400" y="2119200"/>
            <a:ext cx="4014600" cy="32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700"/>
              <a:t>Name:</a:t>
            </a:r>
            <a:r>
              <a:rPr lang="en" sz="700"/>
              <a:t> Juno</a:t>
            </a:r>
            <a:endParaRPr sz="700"/>
          </a:p>
          <a:p>
            <a:pPr indent="0" lvl="0" marL="0" rtl="0" algn="l">
              <a:lnSpc>
                <a:spcPct val="115000"/>
              </a:lnSpc>
              <a:spcBef>
                <a:spcPts val="1200"/>
              </a:spcBef>
              <a:spcAft>
                <a:spcPts val="0"/>
              </a:spcAft>
              <a:buNone/>
            </a:pPr>
            <a:r>
              <a:rPr b="1" lang="en" sz="700"/>
              <a:t>Professional Experience:</a:t>
            </a:r>
            <a:endParaRPr b="1" sz="700"/>
          </a:p>
          <a:p>
            <a:pPr indent="0" lvl="0" marL="0" rtl="0" algn="l">
              <a:lnSpc>
                <a:spcPct val="115000"/>
              </a:lnSpc>
              <a:spcBef>
                <a:spcPts val="1200"/>
              </a:spcBef>
              <a:spcAft>
                <a:spcPts val="0"/>
              </a:spcAft>
              <a:buNone/>
            </a:pPr>
            <a:r>
              <a:rPr b="1" lang="en" sz="700"/>
              <a:t>Indie Game Developer</a:t>
            </a:r>
            <a:r>
              <a:rPr lang="en" sz="700"/>
              <a:t> </a:t>
            </a:r>
            <a:r>
              <a:rPr i="1" lang="en" sz="700"/>
              <a:t>Pixel Perfection Studios</a:t>
            </a:r>
            <a:endParaRPr i="1" sz="700"/>
          </a:p>
          <a:p>
            <a:pPr indent="0" lvl="0" marL="0" rtl="0" algn="l">
              <a:lnSpc>
                <a:spcPct val="115000"/>
              </a:lnSpc>
              <a:spcBef>
                <a:spcPts val="1200"/>
              </a:spcBef>
              <a:spcAft>
                <a:spcPts val="0"/>
              </a:spcAft>
              <a:buNone/>
            </a:pPr>
            <a:r>
              <a:rPr lang="en" sz="700"/>
              <a:t>Developed  indie games with a team of highly caffeinated weirdos.</a:t>
            </a:r>
            <a:endParaRPr sz="700"/>
          </a:p>
          <a:p>
            <a:pPr indent="0" lvl="0" marL="0" rtl="0" algn="l">
              <a:lnSpc>
                <a:spcPct val="115000"/>
              </a:lnSpc>
              <a:spcBef>
                <a:spcPts val="1200"/>
              </a:spcBef>
              <a:spcAft>
                <a:spcPts val="0"/>
              </a:spcAft>
              <a:buNone/>
            </a:pPr>
            <a:r>
              <a:rPr lang="en" sz="700"/>
              <a:t>Mastered the art of juggling pixels, polygons, and deadlines..</a:t>
            </a:r>
            <a:endParaRPr sz="700"/>
          </a:p>
          <a:p>
            <a:pPr indent="0" lvl="0" marL="0" rtl="0" algn="l">
              <a:lnSpc>
                <a:spcPct val="115000"/>
              </a:lnSpc>
              <a:spcBef>
                <a:spcPts val="1200"/>
              </a:spcBef>
              <a:spcAft>
                <a:spcPts val="0"/>
              </a:spcAft>
              <a:buNone/>
            </a:pPr>
            <a:r>
              <a:rPr lang="en" sz="700"/>
              <a:t>Survived countless all-night coding sessions fueled by pure frustration and questionable snack choices.</a:t>
            </a:r>
            <a:endParaRPr sz="700"/>
          </a:p>
          <a:p>
            <a:pPr indent="0" lvl="0" marL="0" rtl="0" algn="l">
              <a:lnSpc>
                <a:spcPct val="115000"/>
              </a:lnSpc>
              <a:spcBef>
                <a:spcPts val="1200"/>
              </a:spcBef>
              <a:spcAft>
                <a:spcPts val="0"/>
              </a:spcAft>
              <a:buNone/>
            </a:pPr>
            <a:r>
              <a:rPr b="1" lang="en" sz="700"/>
              <a:t>Chief Chaos Officer</a:t>
            </a:r>
            <a:r>
              <a:rPr lang="en" sz="700"/>
              <a:t> </a:t>
            </a:r>
            <a:r>
              <a:rPr i="1" lang="en" sz="700"/>
              <a:t>Chaos Games Co.</a:t>
            </a:r>
            <a:endParaRPr sz="700"/>
          </a:p>
          <a:p>
            <a:pPr indent="0" lvl="0" marL="0" rtl="0" algn="l">
              <a:lnSpc>
                <a:spcPct val="115000"/>
              </a:lnSpc>
              <a:spcBef>
                <a:spcPts val="1200"/>
              </a:spcBef>
              <a:spcAft>
                <a:spcPts val="0"/>
              </a:spcAft>
              <a:buNone/>
            </a:pPr>
            <a:r>
              <a:rPr lang="en" sz="700"/>
              <a:t>Solved complex coding conundrums with a mix of ingenuity, stubbornness, and sheer luck</a:t>
            </a:r>
            <a:endParaRPr sz="700"/>
          </a:p>
          <a:p>
            <a:pPr indent="0" lvl="0" marL="0" rtl="0" algn="l">
              <a:lnSpc>
                <a:spcPct val="115000"/>
              </a:lnSpc>
              <a:spcBef>
                <a:spcPts val="1200"/>
              </a:spcBef>
              <a:spcAft>
                <a:spcPts val="0"/>
              </a:spcAft>
              <a:buNone/>
            </a:pPr>
            <a:r>
              <a:rPr lang="en" sz="700"/>
              <a:t>Inspired awe, wonder, and occasional existential</a:t>
            </a:r>
            <a:r>
              <a:rPr lang="en" sz="700"/>
              <a:t> </a:t>
            </a:r>
            <a:r>
              <a:rPr lang="en" sz="700"/>
              <a:t>crises among players worldwide.</a:t>
            </a:r>
            <a:endParaRPr sz="7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100">
              <a:solidFill>
                <a:schemeClr val="dk2"/>
              </a:solidFill>
              <a:latin typeface="Poppins"/>
              <a:ea typeface="Poppins"/>
              <a:cs typeface="Poppins"/>
              <a:sym typeface="Poppins"/>
            </a:endParaRPr>
          </a:p>
        </p:txBody>
      </p:sp>
      <p:sp>
        <p:nvSpPr>
          <p:cNvPr id="358" name="Google Shape;358;p49"/>
          <p:cNvSpPr txBox="1"/>
          <p:nvPr/>
        </p:nvSpPr>
        <p:spPr>
          <a:xfrm>
            <a:off x="6564250" y="1183400"/>
            <a:ext cx="2429700" cy="3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Name: Hugo Guimarães</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Professional Experience:</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Chief Executive Juggler</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Global Conglomerate Inc.</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Managed a team of overachievers with a knack for multitasking.</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Balanced the demands of multiple departments, projects, and personalities with finesse.</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Successfully navigated the corporate jungle while juggling a dozen flaming swords (metaphorically speaking).</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Director of Disruption</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Disruptive Innovations Co.</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Led a team of disruptors in challenging the status quo and reshaping industries.</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Pioneered groundbreaking strategies that left competitors scratching their heads (and scrambling to catch up).</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Embraced chaos as a catalyst for change and innovation, earning the nickname "Disruption Dynamo."</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Vice President of Velocity</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Velocity Ventures LLC</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Drove strategic initiatives at warp speed, leaving competitors in the dust.</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Accelerated growth, profitability, and market share through bold decision-making and fearless execution.</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Set a new standard for velocity in the corporate world, earning accolades and admiration from peers (and a few jealous glares).</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62" name="Shape 362"/>
        <p:cNvGrpSpPr/>
        <p:nvPr/>
      </p:nvGrpSpPr>
      <p:grpSpPr>
        <a:xfrm>
          <a:off x="0" y="0"/>
          <a:ext cx="0" cy="0"/>
          <a:chOff x="0" y="0"/>
          <a:chExt cx="0" cy="0"/>
        </a:xfrm>
      </p:grpSpPr>
      <p:sp>
        <p:nvSpPr>
          <p:cNvPr id="363" name="Google Shape;363;p50"/>
          <p:cNvSpPr txBox="1"/>
          <p:nvPr>
            <p:ph idx="15" type="title"/>
          </p:nvPr>
        </p:nvSpPr>
        <p:spPr>
          <a:xfrm>
            <a:off x="557400" y="52300"/>
            <a:ext cx="56556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rgbClr val="FF9900"/>
                </a:solidFill>
                <a:latin typeface="Roboto Black"/>
                <a:ea typeface="Roboto Black"/>
                <a:cs typeface="Roboto Black"/>
                <a:sym typeface="Roboto Black"/>
              </a:rPr>
              <a:t>The Dev Team</a:t>
            </a:r>
            <a:endParaRPr sz="2900">
              <a:solidFill>
                <a:srgbClr val="FF9900"/>
              </a:solidFill>
              <a:latin typeface="Roboto Black"/>
              <a:ea typeface="Roboto Black"/>
              <a:cs typeface="Roboto Black"/>
              <a:sym typeface="Roboto Black"/>
            </a:endParaRPr>
          </a:p>
        </p:txBody>
      </p:sp>
      <p:cxnSp>
        <p:nvCxnSpPr>
          <p:cNvPr id="364" name="Google Shape;364;p50"/>
          <p:cNvCxnSpPr>
            <a:endCxn id="363" idx="3"/>
          </p:cNvCxnSpPr>
          <p:nvPr/>
        </p:nvCxnSpPr>
        <p:spPr>
          <a:xfrm>
            <a:off x="3549600" y="293650"/>
            <a:ext cx="2663400" cy="0"/>
          </a:xfrm>
          <a:prstGeom prst="straightConnector1">
            <a:avLst/>
          </a:prstGeom>
          <a:noFill/>
          <a:ln cap="flat" cmpd="sng" w="19050">
            <a:solidFill>
              <a:srgbClr val="FF9900"/>
            </a:solidFill>
            <a:prstDash val="solid"/>
            <a:round/>
            <a:headEnd len="med" w="med" type="none"/>
            <a:tailEnd len="med" w="med" type="none"/>
          </a:ln>
        </p:spPr>
      </p:cxnSp>
      <p:sp>
        <p:nvSpPr>
          <p:cNvPr id="365" name="Google Shape;365;p50"/>
          <p:cNvSpPr txBox="1"/>
          <p:nvPr/>
        </p:nvSpPr>
        <p:spPr>
          <a:xfrm>
            <a:off x="643800" y="499288"/>
            <a:ext cx="5482800" cy="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latin typeface="Roboto Medium"/>
                <a:ea typeface="Roboto Medium"/>
                <a:cs typeface="Roboto Medium"/>
                <a:sym typeface="Roboto Medium"/>
              </a:rPr>
              <a:t>Also the training team, the change management team, the quality assurance team, the supp</a:t>
            </a:r>
            <a:r>
              <a:rPr lang="en" sz="900">
                <a:solidFill>
                  <a:srgbClr val="212121"/>
                </a:solidFill>
                <a:latin typeface="Roboto Medium"/>
                <a:ea typeface="Roboto Medium"/>
                <a:cs typeface="Roboto Medium"/>
                <a:sym typeface="Roboto Medium"/>
              </a:rPr>
              <a:t>ort and maintenance team, the user design team, the…</a:t>
            </a:r>
            <a:endParaRPr sz="900">
              <a:solidFill>
                <a:srgbClr val="212121"/>
              </a:solidFill>
              <a:latin typeface="Roboto Medium"/>
              <a:ea typeface="Roboto Medium"/>
              <a:cs typeface="Roboto Medium"/>
              <a:sym typeface="Roboto Medium"/>
            </a:endParaRPr>
          </a:p>
        </p:txBody>
      </p:sp>
      <p:pic>
        <p:nvPicPr>
          <p:cNvPr id="366" name="Google Shape;366;p50"/>
          <p:cNvPicPr preferRelativeResize="0"/>
          <p:nvPr/>
        </p:nvPicPr>
        <p:blipFill>
          <a:blip r:embed="rId3">
            <a:alphaModFix/>
          </a:blip>
          <a:stretch>
            <a:fillRect/>
          </a:stretch>
        </p:blipFill>
        <p:spPr>
          <a:xfrm>
            <a:off x="557400" y="1054063"/>
            <a:ext cx="998625" cy="998625"/>
          </a:xfrm>
          <a:prstGeom prst="rect">
            <a:avLst/>
          </a:prstGeom>
          <a:noFill/>
          <a:ln>
            <a:noFill/>
          </a:ln>
        </p:spPr>
      </p:pic>
      <p:pic>
        <p:nvPicPr>
          <p:cNvPr id="367" name="Google Shape;367;p50"/>
          <p:cNvPicPr preferRelativeResize="0"/>
          <p:nvPr/>
        </p:nvPicPr>
        <p:blipFill>
          <a:blip r:embed="rId4">
            <a:alphaModFix/>
          </a:blip>
          <a:stretch>
            <a:fillRect/>
          </a:stretch>
        </p:blipFill>
        <p:spPr>
          <a:xfrm>
            <a:off x="6564250" y="52300"/>
            <a:ext cx="998625" cy="998625"/>
          </a:xfrm>
          <a:prstGeom prst="rect">
            <a:avLst/>
          </a:prstGeom>
          <a:noFill/>
          <a:ln>
            <a:noFill/>
          </a:ln>
        </p:spPr>
      </p:pic>
      <p:sp>
        <p:nvSpPr>
          <p:cNvPr id="368" name="Google Shape;368;p50"/>
          <p:cNvSpPr txBox="1"/>
          <p:nvPr/>
        </p:nvSpPr>
        <p:spPr>
          <a:xfrm>
            <a:off x="557400" y="2052675"/>
            <a:ext cx="4799700" cy="32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700"/>
              <a:t>Name:</a:t>
            </a:r>
            <a:r>
              <a:rPr lang="en" sz="700"/>
              <a:t> César the enthusiast</a:t>
            </a:r>
            <a:endParaRPr sz="700"/>
          </a:p>
          <a:p>
            <a:pPr indent="0" lvl="0" marL="0" rtl="0" algn="l">
              <a:lnSpc>
                <a:spcPct val="115000"/>
              </a:lnSpc>
              <a:spcBef>
                <a:spcPts val="1200"/>
              </a:spcBef>
              <a:spcAft>
                <a:spcPts val="0"/>
              </a:spcAft>
              <a:buNone/>
            </a:pPr>
            <a:r>
              <a:rPr b="1" lang="en" sz="700"/>
              <a:t>Objective:</a:t>
            </a:r>
            <a:r>
              <a:rPr lang="en" sz="700"/>
              <a:t> To conquer the world with boundless enthusiasm and a zest for learning.</a:t>
            </a:r>
            <a:endParaRPr sz="700"/>
          </a:p>
          <a:p>
            <a:pPr indent="0" lvl="0" marL="0" rtl="0" algn="l">
              <a:lnSpc>
                <a:spcPct val="115000"/>
              </a:lnSpc>
              <a:spcBef>
                <a:spcPts val="1200"/>
              </a:spcBef>
              <a:spcAft>
                <a:spcPts val="0"/>
              </a:spcAft>
              <a:buNone/>
            </a:pPr>
            <a:r>
              <a:rPr b="1" lang="en" sz="700"/>
              <a:t>Professional Experience:</a:t>
            </a:r>
            <a:endParaRPr b="1" sz="700"/>
          </a:p>
          <a:p>
            <a:pPr indent="0" lvl="0" marL="0" rtl="0" algn="l">
              <a:lnSpc>
                <a:spcPct val="115000"/>
              </a:lnSpc>
              <a:spcBef>
                <a:spcPts val="1200"/>
              </a:spcBef>
              <a:spcAft>
                <a:spcPts val="0"/>
              </a:spcAft>
              <a:buNone/>
            </a:pPr>
            <a:r>
              <a:rPr b="1" lang="en" sz="700"/>
              <a:t>Intern Extraordinaire</a:t>
            </a:r>
            <a:r>
              <a:rPr lang="en" sz="700"/>
              <a:t> </a:t>
            </a:r>
            <a:r>
              <a:rPr i="1" lang="en" sz="700"/>
              <a:t>Enthusiasm Academy</a:t>
            </a:r>
            <a:endParaRPr i="1" sz="700"/>
          </a:p>
          <a:p>
            <a:pPr indent="0" lvl="0" marL="0" rtl="0" algn="l">
              <a:lnSpc>
                <a:spcPct val="115000"/>
              </a:lnSpc>
              <a:spcBef>
                <a:spcPts val="1200"/>
              </a:spcBef>
              <a:spcAft>
                <a:spcPts val="0"/>
              </a:spcAft>
              <a:buNone/>
            </a:pPr>
            <a:r>
              <a:rPr lang="en" sz="700"/>
              <a:t>Embraced every task with unbridled enthusiasm and a can-do attitude.</a:t>
            </a:r>
            <a:endParaRPr sz="700"/>
          </a:p>
          <a:p>
            <a:pPr indent="0" lvl="0" marL="0" rtl="0" algn="l">
              <a:lnSpc>
                <a:spcPct val="115000"/>
              </a:lnSpc>
              <a:spcBef>
                <a:spcPts val="1200"/>
              </a:spcBef>
              <a:spcAft>
                <a:spcPts val="0"/>
              </a:spcAft>
              <a:buNone/>
            </a:pPr>
            <a:r>
              <a:rPr lang="en" sz="700"/>
              <a:t>Absorbed knowledge like a sponge and turned every challenge into an opportunity for growth.</a:t>
            </a:r>
            <a:endParaRPr sz="700"/>
          </a:p>
          <a:p>
            <a:pPr indent="0" lvl="0" marL="0" rtl="0" algn="l">
              <a:lnSpc>
                <a:spcPct val="115000"/>
              </a:lnSpc>
              <a:spcBef>
                <a:spcPts val="1200"/>
              </a:spcBef>
              <a:spcAft>
                <a:spcPts val="0"/>
              </a:spcAft>
              <a:buNone/>
            </a:pPr>
            <a:r>
              <a:rPr lang="en" sz="700"/>
              <a:t>Made coffee runs, photocopied documents, and performed other intern duties with unparalleled enthusiasm (and a smile).</a:t>
            </a:r>
            <a:endParaRPr sz="700"/>
          </a:p>
          <a:p>
            <a:pPr indent="0" lvl="0" marL="0" rtl="0" algn="l">
              <a:lnSpc>
                <a:spcPct val="115000"/>
              </a:lnSpc>
              <a:spcBef>
                <a:spcPts val="1200"/>
              </a:spcBef>
              <a:spcAft>
                <a:spcPts val="0"/>
              </a:spcAft>
              <a:buNone/>
            </a:pPr>
            <a:r>
              <a:rPr b="1" lang="en" sz="700"/>
              <a:t>Junior Juggler</a:t>
            </a:r>
            <a:r>
              <a:rPr lang="en" sz="700"/>
              <a:t> </a:t>
            </a:r>
            <a:r>
              <a:rPr i="1" lang="en" sz="700"/>
              <a:t>Enthusiasm </a:t>
            </a:r>
            <a:r>
              <a:rPr i="1" lang="en" sz="700"/>
              <a:t>Enterprises</a:t>
            </a:r>
            <a:endParaRPr i="1" sz="700"/>
          </a:p>
          <a:p>
            <a:pPr indent="0" lvl="0" marL="0" rtl="0" algn="l">
              <a:lnSpc>
                <a:spcPct val="115000"/>
              </a:lnSpc>
              <a:spcBef>
                <a:spcPts val="1200"/>
              </a:spcBef>
              <a:spcAft>
                <a:spcPts val="0"/>
              </a:spcAft>
              <a:buNone/>
            </a:pPr>
            <a:r>
              <a:rPr lang="en" sz="700"/>
              <a:t>Jumped headfirst into various projects and initiatives with boundless energy and enthusiasm.</a:t>
            </a:r>
            <a:endParaRPr sz="700"/>
          </a:p>
          <a:p>
            <a:pPr indent="0" lvl="0" marL="0" rtl="0" algn="l">
              <a:lnSpc>
                <a:spcPct val="115000"/>
              </a:lnSpc>
              <a:spcBef>
                <a:spcPts val="1200"/>
              </a:spcBef>
              <a:spcAft>
                <a:spcPts val="0"/>
              </a:spcAft>
              <a:buNone/>
            </a:pPr>
            <a:r>
              <a:rPr lang="en" sz="700"/>
              <a:t>Assisted senior team members with tasks ranging from data entry to brainstorming sessions.</a:t>
            </a:r>
            <a:endParaRPr sz="700"/>
          </a:p>
          <a:p>
            <a:pPr indent="0" lvl="0" marL="0" rtl="0" algn="l">
              <a:lnSpc>
                <a:spcPct val="115000"/>
              </a:lnSpc>
              <a:spcBef>
                <a:spcPts val="1200"/>
              </a:spcBef>
              <a:spcAft>
                <a:spcPts val="0"/>
              </a:spcAft>
              <a:buNone/>
            </a:pPr>
            <a:r>
              <a:rPr lang="en" sz="700"/>
              <a:t>Brought a fresh perspective and a contagious enthusiasm to the team, earning the nickname "Enthusiasm Dynamo."</a:t>
            </a:r>
            <a:endParaRPr sz="700"/>
          </a:p>
          <a:p>
            <a:pPr indent="0" lvl="0" marL="45720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b="1" sz="7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100">
              <a:solidFill>
                <a:schemeClr val="dk2"/>
              </a:solidFill>
              <a:latin typeface="Poppins"/>
              <a:ea typeface="Poppins"/>
              <a:cs typeface="Poppins"/>
              <a:sym typeface="Poppins"/>
            </a:endParaRPr>
          </a:p>
        </p:txBody>
      </p:sp>
      <p:sp>
        <p:nvSpPr>
          <p:cNvPr id="369" name="Google Shape;369;p50"/>
          <p:cNvSpPr txBox="1"/>
          <p:nvPr/>
        </p:nvSpPr>
        <p:spPr>
          <a:xfrm>
            <a:off x="6564250" y="1183400"/>
            <a:ext cx="2429700" cy="3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Name: Pedro The Fullstacker</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lnSpc>
                <a:spcPct val="115000"/>
              </a:lnSpc>
              <a:spcBef>
                <a:spcPts val="1200"/>
              </a:spcBef>
              <a:spcAft>
                <a:spcPts val="0"/>
              </a:spcAft>
              <a:buNone/>
            </a:pPr>
            <a:r>
              <a:rPr b="1" lang="en" sz="700">
                <a:solidFill>
                  <a:schemeClr val="dk1"/>
                </a:solidFill>
              </a:rPr>
              <a:t>Professional Experience:</a:t>
            </a:r>
            <a:endParaRPr b="1" sz="700">
              <a:solidFill>
                <a:schemeClr val="dk1"/>
              </a:solidFill>
            </a:endParaRPr>
          </a:p>
          <a:p>
            <a:pPr indent="0" lvl="0" marL="0" rtl="0" algn="l">
              <a:lnSpc>
                <a:spcPct val="115000"/>
              </a:lnSpc>
              <a:spcBef>
                <a:spcPts val="1200"/>
              </a:spcBef>
              <a:spcAft>
                <a:spcPts val="0"/>
              </a:spcAft>
              <a:buNone/>
            </a:pPr>
            <a:r>
              <a:rPr b="1" lang="en" sz="700">
                <a:solidFill>
                  <a:schemeClr val="dk1"/>
                </a:solidFill>
              </a:rPr>
              <a:t>Fullstack Wizard</a:t>
            </a:r>
            <a:r>
              <a:rPr lang="en" sz="700">
                <a:solidFill>
                  <a:schemeClr val="dk1"/>
                </a:solidFill>
              </a:rPr>
              <a:t> </a:t>
            </a:r>
            <a:r>
              <a:rPr i="1" lang="en" sz="700">
                <a:solidFill>
                  <a:schemeClr val="dk1"/>
                </a:solidFill>
              </a:rPr>
              <a:t>Code Conquerors Co.</a:t>
            </a:r>
            <a:endParaRPr i="1" sz="700">
              <a:solidFill>
                <a:schemeClr val="dk1"/>
              </a:solidFill>
            </a:endParaRPr>
          </a:p>
          <a:p>
            <a:pPr indent="0" lvl="0" marL="0" rtl="0" algn="l">
              <a:lnSpc>
                <a:spcPct val="115000"/>
              </a:lnSpc>
              <a:spcBef>
                <a:spcPts val="1200"/>
              </a:spcBef>
              <a:spcAft>
                <a:spcPts val="0"/>
              </a:spcAft>
              <a:buNone/>
            </a:pPr>
            <a:r>
              <a:rPr lang="en" sz="700">
                <a:solidFill>
                  <a:schemeClr val="dk1"/>
                </a:solidFill>
              </a:rPr>
              <a:t>Commanded both frontend and backend realms with equal mastery and finesse.</a:t>
            </a:r>
            <a:endParaRPr sz="700">
              <a:solidFill>
                <a:schemeClr val="dk1"/>
              </a:solidFill>
            </a:endParaRPr>
          </a:p>
          <a:p>
            <a:pPr indent="0" lvl="0" marL="0" rtl="0" algn="l">
              <a:lnSpc>
                <a:spcPct val="115000"/>
              </a:lnSpc>
              <a:spcBef>
                <a:spcPts val="1200"/>
              </a:spcBef>
              <a:spcAft>
                <a:spcPts val="0"/>
              </a:spcAft>
              <a:buNone/>
            </a:pPr>
            <a:r>
              <a:rPr lang="en" sz="700">
                <a:solidFill>
                  <a:schemeClr val="dk1"/>
                </a:solidFill>
              </a:rPr>
              <a:t>Developed scalable, high-performance applications that left competitors in awe (and envy).</a:t>
            </a:r>
            <a:endParaRPr sz="700">
              <a:solidFill>
                <a:schemeClr val="dk1"/>
              </a:solidFill>
            </a:endParaRPr>
          </a:p>
          <a:p>
            <a:pPr indent="0" lvl="0" marL="0" rtl="0" algn="l">
              <a:lnSpc>
                <a:spcPct val="115000"/>
              </a:lnSpc>
              <a:spcBef>
                <a:spcPts val="1200"/>
              </a:spcBef>
              <a:spcAft>
                <a:spcPts val="0"/>
              </a:spcAft>
              <a:buNone/>
            </a:pPr>
            <a:r>
              <a:rPr lang="en" sz="700">
                <a:solidFill>
                  <a:schemeClr val="dk1"/>
                </a:solidFill>
              </a:rPr>
              <a:t>Mastered the art of wielding languages, frameworks, and databases like a digital samurai.</a:t>
            </a:r>
            <a:endParaRPr sz="700">
              <a:solidFill>
                <a:schemeClr val="dk1"/>
              </a:solidFill>
            </a:endParaRPr>
          </a:p>
          <a:p>
            <a:pPr indent="0" lvl="0" marL="0" rtl="0" algn="l">
              <a:lnSpc>
                <a:spcPct val="115000"/>
              </a:lnSpc>
              <a:spcBef>
                <a:spcPts val="1200"/>
              </a:spcBef>
              <a:spcAft>
                <a:spcPts val="0"/>
              </a:spcAft>
              <a:buNone/>
            </a:pPr>
            <a:r>
              <a:rPr b="1" lang="en" sz="700">
                <a:solidFill>
                  <a:schemeClr val="dk1"/>
                </a:solidFill>
              </a:rPr>
              <a:t>Code Crusader</a:t>
            </a:r>
            <a:r>
              <a:rPr lang="en" sz="700">
                <a:solidFill>
                  <a:schemeClr val="dk1"/>
                </a:solidFill>
              </a:rPr>
              <a:t> </a:t>
            </a:r>
            <a:r>
              <a:rPr i="1" lang="en" sz="700">
                <a:solidFill>
                  <a:schemeClr val="dk1"/>
                </a:solidFill>
              </a:rPr>
              <a:t>Tech Titans Inc.</a:t>
            </a:r>
            <a:endParaRPr i="1" sz="700">
              <a:solidFill>
                <a:schemeClr val="dk1"/>
              </a:solidFill>
            </a:endParaRPr>
          </a:p>
          <a:p>
            <a:pPr indent="0" lvl="0" marL="0" rtl="0" algn="l">
              <a:lnSpc>
                <a:spcPct val="115000"/>
              </a:lnSpc>
              <a:spcBef>
                <a:spcPts val="1200"/>
              </a:spcBef>
              <a:spcAft>
                <a:spcPts val="0"/>
              </a:spcAft>
              <a:buNone/>
            </a:pPr>
            <a:r>
              <a:rPr lang="en" sz="700">
                <a:solidFill>
                  <a:schemeClr val="dk1"/>
                </a:solidFill>
              </a:rPr>
              <a:t>Led daring expeditions into uncharted territories of technology and innovation.</a:t>
            </a:r>
            <a:endParaRPr sz="700">
              <a:solidFill>
                <a:schemeClr val="dk1"/>
              </a:solidFill>
            </a:endParaRPr>
          </a:p>
          <a:p>
            <a:pPr indent="0" lvl="0" marL="0" rtl="0" algn="l">
              <a:lnSpc>
                <a:spcPct val="115000"/>
              </a:lnSpc>
              <a:spcBef>
                <a:spcPts val="1200"/>
              </a:spcBef>
              <a:spcAft>
                <a:spcPts val="0"/>
              </a:spcAft>
              <a:buNone/>
            </a:pPr>
            <a:r>
              <a:rPr lang="en" sz="700">
                <a:solidFill>
                  <a:schemeClr val="dk1"/>
                </a:solidFill>
              </a:rPr>
              <a:t>Slayed bugs, optimized performance, and rescued projects from the brink of disaster with precision and skill.</a:t>
            </a:r>
            <a:endParaRPr sz="700">
              <a:solidFill>
                <a:schemeClr val="dk1"/>
              </a:solidFill>
            </a:endParaRPr>
          </a:p>
          <a:p>
            <a:pPr indent="0" lvl="0" marL="0" rtl="0" algn="l">
              <a:lnSpc>
                <a:spcPct val="115000"/>
              </a:lnSpc>
              <a:spcBef>
                <a:spcPts val="1200"/>
              </a:spcBef>
              <a:spcAft>
                <a:spcPts val="0"/>
              </a:spcAft>
              <a:buNone/>
            </a:pPr>
            <a:r>
              <a:rPr lang="en" sz="700">
                <a:solidFill>
                  <a:schemeClr val="dk1"/>
                </a:solidFill>
              </a:rPr>
              <a:t>Inspired awe and admiration among colleagues with feats of coding wizardry that defied logic (and occasionally, gravity).</a:t>
            </a:r>
            <a:endParaRPr sz="700">
              <a:solidFill>
                <a:schemeClr val="dk1"/>
              </a:solidFill>
            </a:endParaRPr>
          </a:p>
          <a:p>
            <a:pPr indent="0" lvl="0" marL="0" rtl="0" algn="l">
              <a:spcBef>
                <a:spcPts val="120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p:txBody>
      </p:sp>
      <p:pic>
        <p:nvPicPr>
          <p:cNvPr id="370" name="Google Shape;370;p50"/>
          <p:cNvPicPr preferRelativeResize="0"/>
          <p:nvPr/>
        </p:nvPicPr>
        <p:blipFill>
          <a:blip r:embed="rId5">
            <a:alphaModFix/>
          </a:blip>
          <a:stretch>
            <a:fillRect/>
          </a:stretch>
        </p:blipFill>
        <p:spPr>
          <a:xfrm>
            <a:off x="557400" y="1054063"/>
            <a:ext cx="998625" cy="998625"/>
          </a:xfrm>
          <a:prstGeom prst="rect">
            <a:avLst/>
          </a:prstGeom>
          <a:noFill/>
          <a:ln>
            <a:noFill/>
          </a:ln>
        </p:spPr>
      </p:pic>
      <p:pic>
        <p:nvPicPr>
          <p:cNvPr id="371" name="Google Shape;371;p50"/>
          <p:cNvPicPr preferRelativeResize="0"/>
          <p:nvPr/>
        </p:nvPicPr>
        <p:blipFill>
          <a:blip r:embed="rId6">
            <a:alphaModFix/>
          </a:blip>
          <a:stretch>
            <a:fillRect/>
          </a:stretch>
        </p:blipFill>
        <p:spPr>
          <a:xfrm>
            <a:off x="6564261" y="52316"/>
            <a:ext cx="998625" cy="9985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75" name="Shape 375"/>
        <p:cNvGrpSpPr/>
        <p:nvPr/>
      </p:nvGrpSpPr>
      <p:grpSpPr>
        <a:xfrm>
          <a:off x="0" y="0"/>
          <a:ext cx="0" cy="0"/>
          <a:chOff x="0" y="0"/>
          <a:chExt cx="0" cy="0"/>
        </a:xfrm>
      </p:grpSpPr>
      <p:sp>
        <p:nvSpPr>
          <p:cNvPr id="376" name="Google Shape;376;p51"/>
          <p:cNvSpPr txBox="1"/>
          <p:nvPr>
            <p:ph idx="15" type="title"/>
          </p:nvPr>
        </p:nvSpPr>
        <p:spPr>
          <a:xfrm>
            <a:off x="557400" y="52300"/>
            <a:ext cx="56556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rgbClr val="FF9900"/>
                </a:solidFill>
                <a:latin typeface="Roboto Black"/>
                <a:ea typeface="Roboto Black"/>
                <a:cs typeface="Roboto Black"/>
                <a:sym typeface="Roboto Black"/>
              </a:rPr>
              <a:t>The Project Manager</a:t>
            </a:r>
            <a:endParaRPr sz="2900">
              <a:solidFill>
                <a:srgbClr val="FF9900"/>
              </a:solidFill>
              <a:latin typeface="Roboto Black"/>
              <a:ea typeface="Roboto Black"/>
              <a:cs typeface="Roboto Black"/>
              <a:sym typeface="Roboto Black"/>
            </a:endParaRPr>
          </a:p>
        </p:txBody>
      </p:sp>
      <p:sp>
        <p:nvSpPr>
          <p:cNvPr id="377" name="Google Shape;377;p51"/>
          <p:cNvSpPr txBox="1"/>
          <p:nvPr/>
        </p:nvSpPr>
        <p:spPr>
          <a:xfrm>
            <a:off x="643800" y="499288"/>
            <a:ext cx="5482800" cy="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latin typeface="Roboto Medium"/>
                <a:ea typeface="Roboto Medium"/>
                <a:cs typeface="Roboto Medium"/>
                <a:sym typeface="Roboto Medium"/>
              </a:rPr>
              <a:t>Also part of the training team, the change management team, the quality assurance team, the supp</a:t>
            </a:r>
            <a:r>
              <a:rPr lang="en" sz="900">
                <a:solidFill>
                  <a:srgbClr val="212121"/>
                </a:solidFill>
                <a:latin typeface="Roboto Medium"/>
                <a:ea typeface="Roboto Medium"/>
                <a:cs typeface="Roboto Medium"/>
                <a:sym typeface="Roboto Medium"/>
              </a:rPr>
              <a:t>ort and maintenance team, the user design team, the…</a:t>
            </a:r>
            <a:endParaRPr sz="900">
              <a:solidFill>
                <a:srgbClr val="212121"/>
              </a:solidFill>
              <a:latin typeface="Roboto Medium"/>
              <a:ea typeface="Roboto Medium"/>
              <a:cs typeface="Roboto Medium"/>
              <a:sym typeface="Roboto Medium"/>
            </a:endParaRPr>
          </a:p>
        </p:txBody>
      </p:sp>
      <p:pic>
        <p:nvPicPr>
          <p:cNvPr id="378" name="Google Shape;378;p51"/>
          <p:cNvPicPr preferRelativeResize="0"/>
          <p:nvPr/>
        </p:nvPicPr>
        <p:blipFill>
          <a:blip r:embed="rId3">
            <a:alphaModFix/>
          </a:blip>
          <a:stretch>
            <a:fillRect/>
          </a:stretch>
        </p:blipFill>
        <p:spPr>
          <a:xfrm>
            <a:off x="643800" y="1985500"/>
            <a:ext cx="1223626" cy="1372799"/>
          </a:xfrm>
          <a:prstGeom prst="rect">
            <a:avLst/>
          </a:prstGeom>
          <a:noFill/>
          <a:ln>
            <a:noFill/>
          </a:ln>
        </p:spPr>
      </p:pic>
      <p:sp>
        <p:nvSpPr>
          <p:cNvPr id="379" name="Google Shape;379;p51"/>
          <p:cNvSpPr txBox="1"/>
          <p:nvPr/>
        </p:nvSpPr>
        <p:spPr>
          <a:xfrm>
            <a:off x="1867425" y="1059825"/>
            <a:ext cx="4265100" cy="390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900"/>
              <a:t>Name:</a:t>
            </a:r>
            <a:r>
              <a:rPr lang="en" sz="900"/>
              <a:t> João the manager</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Professional Experience:</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Project Maestro </a:t>
            </a:r>
            <a:r>
              <a:rPr i="1" lang="en" sz="900">
                <a:latin typeface="Roboto Medium"/>
                <a:ea typeface="Roboto Medium"/>
                <a:cs typeface="Roboto Medium"/>
                <a:sym typeface="Roboto Medium"/>
              </a:rPr>
              <a:t>Chaos Conquerors Ltd.</a:t>
            </a:r>
            <a:endParaRPr i="1"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Orchestrated complex projects with the precision of a maestro conducting a symphony.</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Directed teams with grace and finesse, navigating obstacles and challenges with ease.</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Delivered projects on time, within budget, and to the highest standards of quality, earning the admiration (and envy) of peers.</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Chief Chaos Coordinator </a:t>
            </a:r>
            <a:r>
              <a:rPr i="1" lang="en" sz="900">
                <a:latin typeface="Roboto Medium"/>
                <a:ea typeface="Roboto Medium"/>
                <a:cs typeface="Roboto Medium"/>
                <a:sym typeface="Roboto Medium"/>
              </a:rPr>
              <a:t>Organized Outcomes Inc.</a:t>
            </a:r>
            <a:endParaRPr i="1"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Led teams in conquering the chaos of project management with unparalleled organization and enthusiasm.</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Implemented systems and processes that streamlined workflows and boosted productivity.</a:t>
            </a:r>
            <a:endParaRPr sz="9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900">
                <a:latin typeface="Roboto Medium"/>
                <a:ea typeface="Roboto Medium"/>
                <a:cs typeface="Roboto Medium"/>
                <a:sym typeface="Roboto Medium"/>
              </a:rPr>
              <a:t>Mastered the art of juggling multiple projects, deadlines, and stakeholders without breaking a sweat (or losing her sanity).</a:t>
            </a:r>
            <a:endParaRPr sz="900">
              <a:latin typeface="Roboto Medium"/>
              <a:ea typeface="Roboto Medium"/>
              <a:cs typeface="Roboto Medium"/>
              <a:sym typeface="Roboto Medium"/>
            </a:endParaRPr>
          </a:p>
          <a:p>
            <a:pPr indent="0" lvl="0" marL="0" rtl="0" algn="l">
              <a:spcBef>
                <a:spcPts val="1200"/>
              </a:spcBef>
              <a:spcAft>
                <a:spcPts val="0"/>
              </a:spcAft>
              <a:buNone/>
            </a:pPr>
            <a:r>
              <a:t/>
            </a:r>
            <a:endParaRPr sz="1300">
              <a:solidFill>
                <a:schemeClr val="dk2"/>
              </a:solidFill>
              <a:latin typeface="Roboto Medium"/>
              <a:ea typeface="Roboto Medium"/>
              <a:cs typeface="Roboto Medium"/>
              <a:sym typeface="Robot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txBox="1"/>
          <p:nvPr>
            <p:ph type="title"/>
          </p:nvPr>
        </p:nvSpPr>
        <p:spPr>
          <a:xfrm>
            <a:off x="1338150" y="2127600"/>
            <a:ext cx="6467700" cy="8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rgbClr val="FF9900"/>
                </a:solidFill>
                <a:latin typeface="Roboto Medium"/>
                <a:ea typeface="Roboto Medium"/>
                <a:cs typeface="Roboto Medium"/>
                <a:sym typeface="Roboto Medium"/>
              </a:rPr>
              <a:t>The Reasoning</a:t>
            </a:r>
            <a:endParaRPr sz="4200">
              <a:solidFill>
                <a:srgbClr val="FF9900"/>
              </a:solidFill>
              <a:latin typeface="Roboto Medium"/>
              <a:ea typeface="Roboto Medium"/>
              <a:cs typeface="Roboto Medium"/>
              <a:sym typeface="Roboto Medium"/>
            </a:endParaRPr>
          </a:p>
          <a:p>
            <a:pPr indent="0" lvl="0" marL="0" rtl="0" algn="ctr">
              <a:spcBef>
                <a:spcPts val="0"/>
              </a:spcBef>
              <a:spcAft>
                <a:spcPts val="0"/>
              </a:spcAft>
              <a:buNone/>
            </a:pPr>
            <a:r>
              <a:t/>
            </a:r>
            <a:endParaRPr/>
          </a:p>
        </p:txBody>
      </p:sp>
      <p:sp>
        <p:nvSpPr>
          <p:cNvPr id="385" name="Google Shape;385;p52"/>
          <p:cNvSpPr txBox="1"/>
          <p:nvPr/>
        </p:nvSpPr>
        <p:spPr>
          <a:xfrm>
            <a:off x="3541950" y="131438"/>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Poppins"/>
              <a:ea typeface="Poppins"/>
              <a:cs typeface="Poppins"/>
              <a:sym typeface="Poppins"/>
            </a:endParaRPr>
          </a:p>
        </p:txBody>
      </p:sp>
      <p:sp>
        <p:nvSpPr>
          <p:cNvPr id="386" name="Google Shape;386;p52"/>
          <p:cNvSpPr txBox="1"/>
          <p:nvPr/>
        </p:nvSpPr>
        <p:spPr>
          <a:xfrm>
            <a:off x="3541950" y="3015902"/>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9900"/>
                </a:solidFill>
                <a:latin typeface="Roboto Medium"/>
                <a:ea typeface="Roboto Medium"/>
                <a:cs typeface="Roboto Medium"/>
                <a:sym typeface="Roboto Medium"/>
              </a:rPr>
              <a:t>An App Overview</a:t>
            </a:r>
            <a:endParaRPr sz="1300">
              <a:solidFill>
                <a:srgbClr val="FF9900"/>
              </a:solidFill>
              <a:latin typeface="Roboto Medium"/>
              <a:ea typeface="Roboto Medium"/>
              <a:cs typeface="Roboto Medium"/>
              <a:sym typeface="Roboto Medium"/>
            </a:endParaRPr>
          </a:p>
        </p:txBody>
      </p:sp>
      <p:sp>
        <p:nvSpPr>
          <p:cNvPr id="387" name="Google Shape;387;p52"/>
          <p:cNvSpPr txBox="1"/>
          <p:nvPr/>
        </p:nvSpPr>
        <p:spPr>
          <a:xfrm>
            <a:off x="2918700" y="896100"/>
            <a:ext cx="3000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800">
                <a:solidFill>
                  <a:srgbClr val="FF9900"/>
                </a:solidFill>
                <a:latin typeface="Roboto Medium"/>
                <a:ea typeface="Roboto Medium"/>
                <a:cs typeface="Roboto Medium"/>
                <a:sym typeface="Roboto Medium"/>
              </a:rPr>
              <a:t>03</a:t>
            </a:r>
            <a:endParaRPr/>
          </a:p>
        </p:txBody>
      </p:sp>
      <p:sp>
        <p:nvSpPr>
          <p:cNvPr id="388" name="Google Shape;388;p52"/>
          <p:cNvSpPr txBox="1"/>
          <p:nvPr/>
        </p:nvSpPr>
        <p:spPr>
          <a:xfrm>
            <a:off x="5194525" y="3295525"/>
            <a:ext cx="39864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392" name="Shape 392"/>
        <p:cNvGrpSpPr/>
        <p:nvPr/>
      </p:nvGrpSpPr>
      <p:grpSpPr>
        <a:xfrm>
          <a:off x="0" y="0"/>
          <a:ext cx="0" cy="0"/>
          <a:chOff x="0" y="0"/>
          <a:chExt cx="0" cy="0"/>
        </a:xfrm>
      </p:grpSpPr>
      <p:sp>
        <p:nvSpPr>
          <p:cNvPr id="393" name="Google Shape;393;p53"/>
          <p:cNvSpPr txBox="1"/>
          <p:nvPr>
            <p:ph type="title"/>
          </p:nvPr>
        </p:nvSpPr>
        <p:spPr>
          <a:xfrm>
            <a:off x="602475" y="3194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Harmony Resources App Mockups </a:t>
            </a:r>
            <a:endParaRPr sz="2300">
              <a:solidFill>
                <a:srgbClr val="FF9900"/>
              </a:solidFill>
              <a:latin typeface="Roboto Black"/>
              <a:ea typeface="Roboto Black"/>
              <a:cs typeface="Roboto Black"/>
              <a:sym typeface="Roboto Black"/>
            </a:endParaRPr>
          </a:p>
        </p:txBody>
      </p:sp>
      <p:sp>
        <p:nvSpPr>
          <p:cNvPr id="394" name="Google Shape;394;p53"/>
          <p:cNvSpPr txBox="1"/>
          <p:nvPr>
            <p:ph idx="1" type="body"/>
          </p:nvPr>
        </p:nvSpPr>
        <p:spPr>
          <a:xfrm>
            <a:off x="602475" y="971300"/>
            <a:ext cx="7704000" cy="3958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000">
              <a:solidFill>
                <a:srgbClr val="000000"/>
              </a:solidFill>
              <a:latin typeface="Roboto"/>
              <a:ea typeface="Roboto"/>
              <a:cs typeface="Roboto"/>
              <a:sym typeface="Roboto"/>
            </a:endParaRPr>
          </a:p>
          <a:p>
            <a:pPr indent="0" lvl="0" marL="1371600" rtl="0" algn="l">
              <a:spcBef>
                <a:spcPts val="1200"/>
              </a:spcBef>
              <a:spcAft>
                <a:spcPts val="0"/>
              </a:spcAft>
              <a:buNone/>
            </a:pPr>
            <a:r>
              <a:t/>
            </a:r>
            <a:endParaRPr>
              <a:solidFill>
                <a:schemeClr val="dk2"/>
              </a:solidFill>
            </a:endParaRPr>
          </a:p>
          <a:p>
            <a:pPr indent="0" lvl="0" marL="0" rtl="0" algn="l">
              <a:spcBef>
                <a:spcPts val="1600"/>
              </a:spcBef>
              <a:spcAft>
                <a:spcPts val="0"/>
              </a:spcAft>
              <a:buNone/>
            </a:pPr>
            <a:r>
              <a:t/>
            </a:r>
            <a:endParaRPr>
              <a:solidFill>
                <a:schemeClr val="dk2"/>
              </a:solidFill>
            </a:endParaRPr>
          </a:p>
        </p:txBody>
      </p:sp>
      <p:pic>
        <p:nvPicPr>
          <p:cNvPr id="395" name="Google Shape;395;p53"/>
          <p:cNvPicPr preferRelativeResize="0"/>
          <p:nvPr/>
        </p:nvPicPr>
        <p:blipFill>
          <a:blip r:embed="rId3">
            <a:alphaModFix/>
          </a:blip>
          <a:stretch>
            <a:fillRect/>
          </a:stretch>
        </p:blipFill>
        <p:spPr>
          <a:xfrm>
            <a:off x="725375" y="802175"/>
            <a:ext cx="3590176" cy="2474875"/>
          </a:xfrm>
          <a:prstGeom prst="rect">
            <a:avLst/>
          </a:prstGeom>
          <a:noFill/>
          <a:ln>
            <a:noFill/>
          </a:ln>
        </p:spPr>
      </p:pic>
      <p:pic>
        <p:nvPicPr>
          <p:cNvPr id="396" name="Google Shape;396;p53"/>
          <p:cNvPicPr preferRelativeResize="0"/>
          <p:nvPr/>
        </p:nvPicPr>
        <p:blipFill>
          <a:blip r:embed="rId4">
            <a:alphaModFix/>
          </a:blip>
          <a:stretch>
            <a:fillRect/>
          </a:stretch>
        </p:blipFill>
        <p:spPr>
          <a:xfrm>
            <a:off x="4952160" y="2454625"/>
            <a:ext cx="3480293" cy="2474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400" name="Shape 400"/>
        <p:cNvGrpSpPr/>
        <p:nvPr/>
      </p:nvGrpSpPr>
      <p:grpSpPr>
        <a:xfrm>
          <a:off x="0" y="0"/>
          <a:ext cx="0" cy="0"/>
          <a:chOff x="0" y="0"/>
          <a:chExt cx="0" cy="0"/>
        </a:xfrm>
      </p:grpSpPr>
      <p:sp>
        <p:nvSpPr>
          <p:cNvPr id="401" name="Google Shape;401;p54"/>
          <p:cNvSpPr txBox="1"/>
          <p:nvPr>
            <p:ph type="title"/>
          </p:nvPr>
        </p:nvSpPr>
        <p:spPr>
          <a:xfrm>
            <a:off x="602475" y="3194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Communication channels</a:t>
            </a:r>
            <a:endParaRPr sz="2300">
              <a:solidFill>
                <a:srgbClr val="FF9900"/>
              </a:solidFill>
              <a:latin typeface="Roboto Black"/>
              <a:ea typeface="Roboto Black"/>
              <a:cs typeface="Roboto Black"/>
              <a:sym typeface="Roboto Black"/>
            </a:endParaRPr>
          </a:p>
        </p:txBody>
      </p:sp>
      <p:pic>
        <p:nvPicPr>
          <p:cNvPr id="402" name="Google Shape;402;p54"/>
          <p:cNvPicPr preferRelativeResize="0"/>
          <p:nvPr/>
        </p:nvPicPr>
        <p:blipFill>
          <a:blip r:embed="rId3">
            <a:alphaModFix/>
          </a:blip>
          <a:stretch>
            <a:fillRect/>
          </a:stretch>
        </p:blipFill>
        <p:spPr>
          <a:xfrm>
            <a:off x="602475" y="971300"/>
            <a:ext cx="3921449" cy="1991350"/>
          </a:xfrm>
          <a:prstGeom prst="rect">
            <a:avLst/>
          </a:prstGeom>
          <a:noFill/>
          <a:ln>
            <a:noFill/>
          </a:ln>
        </p:spPr>
      </p:pic>
      <p:pic>
        <p:nvPicPr>
          <p:cNvPr id="403" name="Google Shape;403;p54"/>
          <p:cNvPicPr preferRelativeResize="0"/>
          <p:nvPr/>
        </p:nvPicPr>
        <p:blipFill>
          <a:blip r:embed="rId4">
            <a:alphaModFix/>
          </a:blip>
          <a:stretch>
            <a:fillRect/>
          </a:stretch>
        </p:blipFill>
        <p:spPr>
          <a:xfrm>
            <a:off x="5517750" y="2962653"/>
            <a:ext cx="2376576" cy="1782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146" name="Shape 146"/>
        <p:cNvGrpSpPr/>
        <p:nvPr/>
      </p:nvGrpSpPr>
      <p:grpSpPr>
        <a:xfrm>
          <a:off x="0" y="0"/>
          <a:ext cx="0" cy="0"/>
          <a:chOff x="0" y="0"/>
          <a:chExt cx="0" cy="0"/>
        </a:xfrm>
      </p:grpSpPr>
      <p:sp>
        <p:nvSpPr>
          <p:cNvPr id="147" name="Google Shape;147;p28"/>
          <p:cNvSpPr txBox="1"/>
          <p:nvPr>
            <p:ph type="title"/>
          </p:nvPr>
        </p:nvSpPr>
        <p:spPr>
          <a:xfrm>
            <a:off x="643800" y="1868822"/>
            <a:ext cx="25362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Medium"/>
                <a:ea typeface="Roboto Medium"/>
                <a:cs typeface="Roboto Medium"/>
                <a:sym typeface="Roboto Medium"/>
              </a:rPr>
              <a:t>Expectations</a:t>
            </a:r>
            <a:endParaRPr>
              <a:solidFill>
                <a:srgbClr val="000000"/>
              </a:solidFill>
              <a:latin typeface="Roboto Medium"/>
              <a:ea typeface="Roboto Medium"/>
              <a:cs typeface="Roboto Medium"/>
              <a:sym typeface="Roboto Medium"/>
            </a:endParaRPr>
          </a:p>
        </p:txBody>
      </p:sp>
      <p:sp>
        <p:nvSpPr>
          <p:cNvPr id="148" name="Google Shape;148;p28"/>
          <p:cNvSpPr txBox="1"/>
          <p:nvPr>
            <p:ph idx="2" type="title"/>
          </p:nvPr>
        </p:nvSpPr>
        <p:spPr>
          <a:xfrm>
            <a:off x="643800" y="1440000"/>
            <a:ext cx="961800" cy="455400"/>
          </a:xfrm>
          <a:prstGeom prst="rect">
            <a:avLst/>
          </a:prstGeom>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latin typeface="Roboto Medium"/>
                <a:ea typeface="Roboto Medium"/>
                <a:cs typeface="Roboto Medium"/>
                <a:sym typeface="Roboto Medium"/>
              </a:rPr>
              <a:t>01</a:t>
            </a:r>
            <a:endParaRPr>
              <a:solidFill>
                <a:srgbClr val="FF9900"/>
              </a:solidFill>
              <a:latin typeface="Roboto Medium"/>
              <a:ea typeface="Roboto Medium"/>
              <a:cs typeface="Roboto Medium"/>
              <a:sym typeface="Roboto Medium"/>
            </a:endParaRPr>
          </a:p>
        </p:txBody>
      </p:sp>
      <p:sp>
        <p:nvSpPr>
          <p:cNvPr id="149" name="Google Shape;149;p28"/>
          <p:cNvSpPr txBox="1"/>
          <p:nvPr>
            <p:ph idx="1" type="subTitle"/>
          </p:nvPr>
        </p:nvSpPr>
        <p:spPr>
          <a:xfrm>
            <a:off x="643800" y="2253300"/>
            <a:ext cx="2536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212121"/>
                </a:solidFill>
                <a:latin typeface="Roboto"/>
                <a:ea typeface="Roboto"/>
                <a:cs typeface="Roboto"/>
                <a:sym typeface="Roboto"/>
              </a:rPr>
              <a:t>What to expect?</a:t>
            </a:r>
            <a:endParaRPr b="1">
              <a:solidFill>
                <a:srgbClr val="212121"/>
              </a:solidFill>
              <a:latin typeface="Roboto"/>
              <a:ea typeface="Roboto"/>
              <a:cs typeface="Roboto"/>
              <a:sym typeface="Roboto"/>
            </a:endParaRPr>
          </a:p>
        </p:txBody>
      </p:sp>
      <p:sp>
        <p:nvSpPr>
          <p:cNvPr id="150" name="Google Shape;150;p28"/>
          <p:cNvSpPr txBox="1"/>
          <p:nvPr>
            <p:ph idx="3" type="title"/>
          </p:nvPr>
        </p:nvSpPr>
        <p:spPr>
          <a:xfrm>
            <a:off x="3403800" y="1868822"/>
            <a:ext cx="25362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rPr>
              <a:t>The Team</a:t>
            </a:r>
            <a:endParaRPr>
              <a:solidFill>
                <a:srgbClr val="212121"/>
              </a:solidFill>
            </a:endParaRPr>
          </a:p>
        </p:txBody>
      </p:sp>
      <p:sp>
        <p:nvSpPr>
          <p:cNvPr id="151" name="Google Shape;151;p28"/>
          <p:cNvSpPr txBox="1"/>
          <p:nvPr>
            <p:ph idx="4" type="title"/>
          </p:nvPr>
        </p:nvSpPr>
        <p:spPr>
          <a:xfrm>
            <a:off x="3403800" y="1440000"/>
            <a:ext cx="9618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latin typeface="Roboto Medium"/>
                <a:ea typeface="Roboto Medium"/>
                <a:cs typeface="Roboto Medium"/>
                <a:sym typeface="Roboto Medium"/>
              </a:rPr>
              <a:t>02</a:t>
            </a:r>
            <a:endParaRPr>
              <a:solidFill>
                <a:srgbClr val="FF9900"/>
              </a:solidFill>
              <a:latin typeface="Roboto Medium"/>
              <a:ea typeface="Roboto Medium"/>
              <a:cs typeface="Roboto Medium"/>
              <a:sym typeface="Roboto Medium"/>
            </a:endParaRPr>
          </a:p>
        </p:txBody>
      </p:sp>
      <p:sp>
        <p:nvSpPr>
          <p:cNvPr id="152" name="Google Shape;152;p28"/>
          <p:cNvSpPr txBox="1"/>
          <p:nvPr>
            <p:ph idx="5" type="subTitle"/>
          </p:nvPr>
        </p:nvSpPr>
        <p:spPr>
          <a:xfrm>
            <a:off x="3403800" y="2248564"/>
            <a:ext cx="2536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latin typeface="Roboto Medium"/>
                <a:ea typeface="Roboto Medium"/>
                <a:cs typeface="Roboto Medium"/>
                <a:sym typeface="Roboto Medium"/>
              </a:rPr>
              <a:t>Our awesome team!</a:t>
            </a:r>
            <a:endParaRPr>
              <a:solidFill>
                <a:srgbClr val="212121"/>
              </a:solidFill>
              <a:latin typeface="Roboto Medium"/>
              <a:ea typeface="Roboto Medium"/>
              <a:cs typeface="Roboto Medium"/>
              <a:sym typeface="Roboto Medium"/>
            </a:endParaRPr>
          </a:p>
        </p:txBody>
      </p:sp>
      <p:sp>
        <p:nvSpPr>
          <p:cNvPr id="153" name="Google Shape;153;p28"/>
          <p:cNvSpPr txBox="1"/>
          <p:nvPr>
            <p:ph idx="6" type="title"/>
          </p:nvPr>
        </p:nvSpPr>
        <p:spPr>
          <a:xfrm>
            <a:off x="643800" y="3581903"/>
            <a:ext cx="25362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rPr>
              <a:t>The Reasoning</a:t>
            </a:r>
            <a:endParaRPr>
              <a:solidFill>
                <a:srgbClr val="212121"/>
              </a:solidFill>
            </a:endParaRPr>
          </a:p>
        </p:txBody>
      </p:sp>
      <p:sp>
        <p:nvSpPr>
          <p:cNvPr id="154" name="Google Shape;154;p28"/>
          <p:cNvSpPr txBox="1"/>
          <p:nvPr>
            <p:ph idx="7" type="title"/>
          </p:nvPr>
        </p:nvSpPr>
        <p:spPr>
          <a:xfrm>
            <a:off x="643800" y="3153200"/>
            <a:ext cx="9618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latin typeface="Roboto Medium"/>
                <a:ea typeface="Roboto Medium"/>
                <a:cs typeface="Roboto Medium"/>
                <a:sym typeface="Roboto Medium"/>
              </a:rPr>
              <a:t>03</a:t>
            </a:r>
            <a:endParaRPr>
              <a:solidFill>
                <a:srgbClr val="FF9900"/>
              </a:solidFill>
              <a:latin typeface="Roboto Medium"/>
              <a:ea typeface="Roboto Medium"/>
              <a:cs typeface="Roboto Medium"/>
              <a:sym typeface="Roboto Medium"/>
            </a:endParaRPr>
          </a:p>
        </p:txBody>
      </p:sp>
      <p:sp>
        <p:nvSpPr>
          <p:cNvPr id="155" name="Google Shape;155;p28"/>
          <p:cNvSpPr txBox="1"/>
          <p:nvPr>
            <p:ph idx="8" type="subTitle"/>
          </p:nvPr>
        </p:nvSpPr>
        <p:spPr>
          <a:xfrm>
            <a:off x="643800" y="3966505"/>
            <a:ext cx="2536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latin typeface="Roboto Medium"/>
                <a:ea typeface="Roboto Medium"/>
                <a:cs typeface="Roboto Medium"/>
                <a:sym typeface="Roboto Medium"/>
              </a:rPr>
              <a:t>Our thought process..</a:t>
            </a:r>
            <a:endParaRPr>
              <a:solidFill>
                <a:srgbClr val="212121"/>
              </a:solidFill>
              <a:latin typeface="Roboto Medium"/>
              <a:ea typeface="Roboto Medium"/>
              <a:cs typeface="Roboto Medium"/>
              <a:sym typeface="Roboto Medium"/>
            </a:endParaRPr>
          </a:p>
        </p:txBody>
      </p:sp>
      <p:sp>
        <p:nvSpPr>
          <p:cNvPr id="156" name="Google Shape;156;p28"/>
          <p:cNvSpPr txBox="1"/>
          <p:nvPr>
            <p:ph idx="9" type="title"/>
          </p:nvPr>
        </p:nvSpPr>
        <p:spPr>
          <a:xfrm>
            <a:off x="3403800" y="3581903"/>
            <a:ext cx="25362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rPr>
              <a:t>Conclusion</a:t>
            </a:r>
            <a:endParaRPr>
              <a:solidFill>
                <a:srgbClr val="212121"/>
              </a:solidFill>
            </a:endParaRPr>
          </a:p>
        </p:txBody>
      </p:sp>
      <p:sp>
        <p:nvSpPr>
          <p:cNvPr id="157" name="Google Shape;157;p28"/>
          <p:cNvSpPr txBox="1"/>
          <p:nvPr>
            <p:ph idx="13" type="title"/>
          </p:nvPr>
        </p:nvSpPr>
        <p:spPr>
          <a:xfrm>
            <a:off x="3403800" y="3153200"/>
            <a:ext cx="961800" cy="45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latin typeface="Roboto Medium"/>
                <a:ea typeface="Roboto Medium"/>
                <a:cs typeface="Roboto Medium"/>
                <a:sym typeface="Roboto Medium"/>
              </a:rPr>
              <a:t>04</a:t>
            </a:r>
            <a:endParaRPr>
              <a:solidFill>
                <a:srgbClr val="FF9900"/>
              </a:solidFill>
              <a:latin typeface="Roboto Medium"/>
              <a:ea typeface="Roboto Medium"/>
              <a:cs typeface="Roboto Medium"/>
              <a:sym typeface="Roboto Medium"/>
            </a:endParaRPr>
          </a:p>
        </p:txBody>
      </p:sp>
      <p:sp>
        <p:nvSpPr>
          <p:cNvPr id="158" name="Google Shape;158;p28"/>
          <p:cNvSpPr txBox="1"/>
          <p:nvPr>
            <p:ph idx="14" type="subTitle"/>
          </p:nvPr>
        </p:nvSpPr>
        <p:spPr>
          <a:xfrm>
            <a:off x="3512525" y="3994630"/>
            <a:ext cx="2536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latin typeface="Roboto Medium"/>
                <a:ea typeface="Roboto Medium"/>
                <a:cs typeface="Roboto Medium"/>
                <a:sym typeface="Roboto Medium"/>
              </a:rPr>
              <a:t>Some final tweaks!</a:t>
            </a:r>
            <a:endParaRPr>
              <a:solidFill>
                <a:srgbClr val="212121"/>
              </a:solidFill>
              <a:latin typeface="Roboto Medium"/>
              <a:ea typeface="Roboto Medium"/>
              <a:cs typeface="Roboto Medium"/>
              <a:sym typeface="Roboto Medium"/>
            </a:endParaRPr>
          </a:p>
        </p:txBody>
      </p:sp>
      <p:sp>
        <p:nvSpPr>
          <p:cNvPr id="159" name="Google Shape;159;p28"/>
          <p:cNvSpPr txBox="1"/>
          <p:nvPr>
            <p:ph idx="15" type="title"/>
          </p:nvPr>
        </p:nvSpPr>
        <p:spPr>
          <a:xfrm>
            <a:off x="643800" y="535000"/>
            <a:ext cx="56556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rgbClr val="FF9900"/>
                </a:solidFill>
                <a:latin typeface="Roboto Black"/>
                <a:ea typeface="Roboto Black"/>
                <a:cs typeface="Roboto Black"/>
                <a:sym typeface="Roboto Black"/>
              </a:rPr>
              <a:t>TABLE OF CONTENTS</a:t>
            </a:r>
            <a:endParaRPr sz="2900">
              <a:solidFill>
                <a:srgbClr val="FF9900"/>
              </a:solidFill>
              <a:latin typeface="Roboto Black"/>
              <a:ea typeface="Roboto Black"/>
              <a:cs typeface="Roboto Black"/>
              <a:sym typeface="Roboto Black"/>
            </a:endParaRPr>
          </a:p>
        </p:txBody>
      </p:sp>
      <p:cxnSp>
        <p:nvCxnSpPr>
          <p:cNvPr id="160" name="Google Shape;160;p28"/>
          <p:cNvCxnSpPr/>
          <p:nvPr/>
        </p:nvCxnSpPr>
        <p:spPr>
          <a:xfrm>
            <a:off x="1614956" y="1657825"/>
            <a:ext cx="1407000" cy="0"/>
          </a:xfrm>
          <a:prstGeom prst="straightConnector1">
            <a:avLst/>
          </a:prstGeom>
          <a:noFill/>
          <a:ln cap="flat" cmpd="sng" w="19050">
            <a:solidFill>
              <a:srgbClr val="FF9900"/>
            </a:solidFill>
            <a:prstDash val="solid"/>
            <a:round/>
            <a:headEnd len="med" w="med" type="none"/>
            <a:tailEnd len="med" w="med" type="none"/>
          </a:ln>
        </p:spPr>
      </p:cxnSp>
      <p:cxnSp>
        <p:nvCxnSpPr>
          <p:cNvPr id="161" name="Google Shape;161;p28"/>
          <p:cNvCxnSpPr/>
          <p:nvPr/>
        </p:nvCxnSpPr>
        <p:spPr>
          <a:xfrm>
            <a:off x="4374956" y="1657825"/>
            <a:ext cx="1407000" cy="0"/>
          </a:xfrm>
          <a:prstGeom prst="straightConnector1">
            <a:avLst/>
          </a:prstGeom>
          <a:noFill/>
          <a:ln cap="flat" cmpd="sng" w="19050">
            <a:solidFill>
              <a:srgbClr val="FF9900"/>
            </a:solidFill>
            <a:prstDash val="solid"/>
            <a:round/>
            <a:headEnd len="med" w="med" type="none"/>
            <a:tailEnd len="med" w="med" type="none"/>
          </a:ln>
        </p:spPr>
      </p:cxnSp>
      <p:cxnSp>
        <p:nvCxnSpPr>
          <p:cNvPr id="162" name="Google Shape;162;p28"/>
          <p:cNvCxnSpPr/>
          <p:nvPr/>
        </p:nvCxnSpPr>
        <p:spPr>
          <a:xfrm>
            <a:off x="4374956" y="3363989"/>
            <a:ext cx="1407000" cy="0"/>
          </a:xfrm>
          <a:prstGeom prst="straightConnector1">
            <a:avLst/>
          </a:prstGeom>
          <a:noFill/>
          <a:ln cap="flat" cmpd="sng" w="19050">
            <a:solidFill>
              <a:srgbClr val="FF9900"/>
            </a:solidFill>
            <a:prstDash val="solid"/>
            <a:round/>
            <a:headEnd len="med" w="med" type="none"/>
            <a:tailEnd len="med" w="med" type="none"/>
          </a:ln>
        </p:spPr>
      </p:cxnSp>
      <p:cxnSp>
        <p:nvCxnSpPr>
          <p:cNvPr id="163" name="Google Shape;163;p28"/>
          <p:cNvCxnSpPr/>
          <p:nvPr/>
        </p:nvCxnSpPr>
        <p:spPr>
          <a:xfrm>
            <a:off x="1614956" y="3363989"/>
            <a:ext cx="1407000" cy="0"/>
          </a:xfrm>
          <a:prstGeom prst="straightConnector1">
            <a:avLst/>
          </a:prstGeom>
          <a:noFill/>
          <a:ln cap="flat" cmpd="sng" w="19050">
            <a:solidFill>
              <a:srgbClr val="FF9900"/>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407" name="Shape 407"/>
        <p:cNvGrpSpPr/>
        <p:nvPr/>
      </p:nvGrpSpPr>
      <p:grpSpPr>
        <a:xfrm>
          <a:off x="0" y="0"/>
          <a:ext cx="0" cy="0"/>
          <a:chOff x="0" y="0"/>
          <a:chExt cx="0" cy="0"/>
        </a:xfrm>
      </p:grpSpPr>
      <p:sp>
        <p:nvSpPr>
          <p:cNvPr id="408" name="Google Shape;408;p55"/>
          <p:cNvSpPr txBox="1"/>
          <p:nvPr>
            <p:ph type="title"/>
          </p:nvPr>
        </p:nvSpPr>
        <p:spPr>
          <a:xfrm>
            <a:off x="602475" y="3194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Schedule</a:t>
            </a:r>
            <a:endParaRPr sz="2300">
              <a:solidFill>
                <a:srgbClr val="FF9900"/>
              </a:solidFill>
              <a:latin typeface="Roboto Black"/>
              <a:ea typeface="Roboto Black"/>
              <a:cs typeface="Roboto Black"/>
              <a:sym typeface="Roboto Black"/>
            </a:endParaRPr>
          </a:p>
        </p:txBody>
      </p:sp>
      <p:sp>
        <p:nvSpPr>
          <p:cNvPr id="409" name="Google Shape;409;p55"/>
          <p:cNvSpPr txBox="1"/>
          <p:nvPr>
            <p:ph idx="1" type="body"/>
          </p:nvPr>
        </p:nvSpPr>
        <p:spPr>
          <a:xfrm>
            <a:off x="602475" y="898025"/>
            <a:ext cx="7704000" cy="3958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342900" lvl="0" marL="457200" rtl="0" algn="l">
              <a:lnSpc>
                <a:spcPct val="115000"/>
              </a:lnSpc>
              <a:spcBef>
                <a:spcPts val="1200"/>
              </a:spcBef>
              <a:spcAft>
                <a:spcPts val="0"/>
              </a:spcAft>
              <a:buClr>
                <a:srgbClr val="000000"/>
              </a:buClr>
              <a:buSzPts val="1800"/>
              <a:buFont typeface="Arial"/>
              <a:buChar char="●"/>
            </a:pPr>
            <a:r>
              <a:rPr b="1" lang="en" sz="1800">
                <a:solidFill>
                  <a:srgbClr val="000000"/>
                </a:solidFill>
                <a:latin typeface="Arial"/>
                <a:ea typeface="Arial"/>
                <a:cs typeface="Arial"/>
                <a:sym typeface="Arial"/>
              </a:rPr>
              <a:t>05/29/2024:</a:t>
            </a:r>
            <a:r>
              <a:rPr lang="en" sz="1800">
                <a:solidFill>
                  <a:srgbClr val="000000"/>
                </a:solidFill>
                <a:latin typeface="Arial"/>
                <a:ea typeface="Arial"/>
                <a:cs typeface="Arial"/>
                <a:sym typeface="Arial"/>
              </a:rPr>
              <a:t> Software Prototype Delivery.</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09/25/2024:</a:t>
            </a:r>
            <a:r>
              <a:rPr lang="en" sz="1800">
                <a:solidFill>
                  <a:srgbClr val="000000"/>
                </a:solidFill>
                <a:latin typeface="Arial"/>
                <a:ea typeface="Arial"/>
                <a:cs typeface="Arial"/>
                <a:sym typeface="Arial"/>
              </a:rPr>
              <a:t> Presentation of progress in meeting with clients.</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02/02/2025:</a:t>
            </a:r>
            <a:r>
              <a:rPr lang="en" sz="1800">
                <a:solidFill>
                  <a:srgbClr val="000000"/>
                </a:solidFill>
                <a:latin typeface="Arial"/>
                <a:ea typeface="Arial"/>
                <a:cs typeface="Arial"/>
                <a:sym typeface="Arial"/>
              </a:rPr>
              <a:t> Application Launch.</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06/20/2025:</a:t>
            </a:r>
            <a:r>
              <a:rPr lang="en" sz="1800">
                <a:solidFill>
                  <a:srgbClr val="000000"/>
                </a:solidFill>
                <a:latin typeface="Arial"/>
                <a:ea typeface="Arial"/>
                <a:cs typeface="Arial"/>
                <a:sym typeface="Arial"/>
              </a:rPr>
              <a:t> Meeting with clients, analysis of employee adaptation to the new system.</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08/20/2025:</a:t>
            </a:r>
            <a:r>
              <a:rPr lang="en" sz="1800">
                <a:solidFill>
                  <a:srgbClr val="000000"/>
                </a:solidFill>
                <a:latin typeface="Arial"/>
                <a:ea typeface="Arial"/>
                <a:cs typeface="Arial"/>
                <a:sym typeface="Arial"/>
              </a:rPr>
              <a:t> Meeting with clients to tweak final details for final version of product.</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5/10/2026:</a:t>
            </a:r>
            <a:r>
              <a:rPr lang="en" sz="1800">
                <a:solidFill>
                  <a:srgbClr val="000000"/>
                </a:solidFill>
                <a:latin typeface="Arial"/>
                <a:ea typeface="Arial"/>
                <a:cs typeface="Arial"/>
                <a:sym typeface="Arial"/>
              </a:rPr>
              <a:t> Final product launch.</a:t>
            </a:r>
            <a:endParaRPr sz="180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6"/>
          <p:cNvSpPr txBox="1"/>
          <p:nvPr>
            <p:ph type="title"/>
          </p:nvPr>
        </p:nvSpPr>
        <p:spPr>
          <a:xfrm>
            <a:off x="1284000" y="1343975"/>
            <a:ext cx="6576000" cy="142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800">
                <a:solidFill>
                  <a:srgbClr val="FF9900"/>
                </a:solidFill>
                <a:latin typeface="Roboto Medium"/>
                <a:ea typeface="Roboto Medium"/>
                <a:cs typeface="Roboto Medium"/>
                <a:sym typeface="Roboto Medium"/>
              </a:rPr>
              <a:t>Q&amp;A Section</a:t>
            </a:r>
            <a:endParaRPr sz="5800">
              <a:solidFill>
                <a:srgbClr val="FF9900"/>
              </a:solidFill>
              <a:latin typeface="Roboto Medium"/>
              <a:ea typeface="Roboto Medium"/>
              <a:cs typeface="Roboto Medium"/>
              <a:sym typeface="Robo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1645500" y="2476736"/>
            <a:ext cx="5853000" cy="7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latin typeface="Roboto Medium"/>
                <a:ea typeface="Roboto Medium"/>
                <a:cs typeface="Roboto Medium"/>
                <a:sym typeface="Roboto Medium"/>
              </a:rPr>
              <a:t>Expectations</a:t>
            </a:r>
            <a:endParaRPr>
              <a:solidFill>
                <a:srgbClr val="FF9900"/>
              </a:solidFill>
              <a:latin typeface="Roboto Medium"/>
              <a:ea typeface="Roboto Medium"/>
              <a:cs typeface="Roboto Medium"/>
              <a:sym typeface="Roboto Medium"/>
            </a:endParaRPr>
          </a:p>
        </p:txBody>
      </p:sp>
      <p:sp>
        <p:nvSpPr>
          <p:cNvPr id="169" name="Google Shape;169;p29"/>
          <p:cNvSpPr txBox="1"/>
          <p:nvPr>
            <p:ph idx="2" type="title"/>
          </p:nvPr>
        </p:nvSpPr>
        <p:spPr>
          <a:xfrm>
            <a:off x="3598200" y="1405625"/>
            <a:ext cx="1947600" cy="85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latin typeface="Roboto Medium"/>
                <a:ea typeface="Roboto Medium"/>
                <a:cs typeface="Roboto Medium"/>
                <a:sym typeface="Roboto Medium"/>
              </a:rPr>
              <a:t>01</a:t>
            </a:r>
            <a:endParaRPr>
              <a:solidFill>
                <a:srgbClr val="FF9900"/>
              </a:solidFill>
              <a:latin typeface="Roboto Medium"/>
              <a:ea typeface="Roboto Medium"/>
              <a:cs typeface="Roboto Medium"/>
              <a:sym typeface="Roboto Medium"/>
            </a:endParaRPr>
          </a:p>
        </p:txBody>
      </p:sp>
      <p:sp>
        <p:nvSpPr>
          <p:cNvPr id="170" name="Google Shape;170;p29"/>
          <p:cNvSpPr txBox="1"/>
          <p:nvPr>
            <p:ph idx="1" type="subTitle"/>
          </p:nvPr>
        </p:nvSpPr>
        <p:spPr>
          <a:xfrm>
            <a:off x="1645500" y="3350300"/>
            <a:ext cx="5853000" cy="3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9900"/>
                </a:solidFill>
                <a:latin typeface="Roboto Medium"/>
                <a:ea typeface="Roboto Medium"/>
                <a:cs typeface="Roboto Medium"/>
                <a:sym typeface="Roboto Medium"/>
              </a:rPr>
              <a:t>A first look into the problem</a:t>
            </a:r>
            <a:endParaRPr>
              <a:solidFill>
                <a:srgbClr val="FF9900"/>
              </a:solidFill>
              <a:latin typeface="Roboto Medium"/>
              <a:ea typeface="Roboto Medium"/>
              <a:cs typeface="Roboto Medium"/>
              <a:sym typeface="Roboto Medium"/>
            </a:endParaRPr>
          </a:p>
        </p:txBody>
      </p:sp>
      <p:sp>
        <p:nvSpPr>
          <p:cNvPr id="171" name="Google Shape;171;p29"/>
          <p:cNvSpPr txBox="1"/>
          <p:nvPr/>
        </p:nvSpPr>
        <p:spPr>
          <a:xfrm>
            <a:off x="3541950" y="131438"/>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Poppins"/>
              <a:ea typeface="Poppins"/>
              <a:cs typeface="Poppins"/>
              <a:sym typeface="Poppins"/>
            </a:endParaRPr>
          </a:p>
        </p:txBody>
      </p:sp>
      <p:sp>
        <p:nvSpPr>
          <p:cNvPr id="172" name="Google Shape;172;p29"/>
          <p:cNvSpPr txBox="1"/>
          <p:nvPr/>
        </p:nvSpPr>
        <p:spPr>
          <a:xfrm>
            <a:off x="3541950" y="4673363"/>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176" name="Shape 176"/>
        <p:cNvGrpSpPr/>
        <p:nvPr/>
      </p:nvGrpSpPr>
      <p:grpSpPr>
        <a:xfrm>
          <a:off x="0" y="0"/>
          <a:ext cx="0" cy="0"/>
          <a:chOff x="0" y="0"/>
          <a:chExt cx="0" cy="0"/>
        </a:xfrm>
      </p:grpSpPr>
      <p:sp>
        <p:nvSpPr>
          <p:cNvPr id="177" name="Google Shape;177;p30"/>
          <p:cNvSpPr txBox="1"/>
          <p:nvPr>
            <p:ph type="title"/>
          </p:nvPr>
        </p:nvSpPr>
        <p:spPr>
          <a:xfrm>
            <a:off x="602475" y="319475"/>
            <a:ext cx="77040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Black"/>
                <a:ea typeface="Roboto Black"/>
                <a:cs typeface="Roboto Black"/>
                <a:sym typeface="Roboto Black"/>
              </a:rPr>
              <a:t>Risks</a:t>
            </a:r>
            <a:endParaRPr sz="2300">
              <a:solidFill>
                <a:srgbClr val="FF9900"/>
              </a:solidFill>
              <a:latin typeface="Roboto Black"/>
              <a:ea typeface="Roboto Black"/>
              <a:cs typeface="Roboto Black"/>
              <a:sym typeface="Roboto Black"/>
            </a:endParaRPr>
          </a:p>
        </p:txBody>
      </p:sp>
      <p:sp>
        <p:nvSpPr>
          <p:cNvPr id="178" name="Google Shape;178;p30"/>
          <p:cNvSpPr txBox="1"/>
          <p:nvPr/>
        </p:nvSpPr>
        <p:spPr>
          <a:xfrm>
            <a:off x="677950" y="1032625"/>
            <a:ext cx="7818000" cy="36543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200"/>
              </a:spcBef>
              <a:spcAft>
                <a:spcPts val="0"/>
              </a:spcAft>
              <a:buNone/>
            </a:pPr>
            <a:r>
              <a:rPr lang="en" sz="1300">
                <a:latin typeface="Roboto Medium"/>
                <a:ea typeface="Roboto Medium"/>
                <a:cs typeface="Roboto Medium"/>
                <a:sym typeface="Roboto Medium"/>
              </a:rPr>
              <a:t>Technology Dependencies: There is a risk of encountering compatibility issues with existing systems, potentially delaying the implementation of functionalities.</a:t>
            </a:r>
            <a:endParaRPr sz="1300">
              <a:latin typeface="Roboto Medium"/>
              <a:ea typeface="Roboto Medium"/>
              <a:cs typeface="Roboto Medium"/>
              <a:sym typeface="Roboto Medium"/>
            </a:endParaRPr>
          </a:p>
          <a:p>
            <a:pPr indent="0" lvl="0" marL="457200" rtl="0" algn="l">
              <a:lnSpc>
                <a:spcPct val="115000"/>
              </a:lnSpc>
              <a:spcBef>
                <a:spcPts val="1200"/>
              </a:spcBef>
              <a:spcAft>
                <a:spcPts val="0"/>
              </a:spcAft>
              <a:buNone/>
            </a:pPr>
            <a:r>
              <a:rPr lang="en" sz="1300">
                <a:latin typeface="Roboto Medium"/>
                <a:ea typeface="Roboto Medium"/>
                <a:cs typeface="Roboto Medium"/>
                <a:sym typeface="Roboto Medium"/>
              </a:rPr>
              <a:t> </a:t>
            </a:r>
            <a:endParaRPr sz="1300">
              <a:latin typeface="Roboto Medium"/>
              <a:ea typeface="Roboto Medium"/>
              <a:cs typeface="Roboto Medium"/>
              <a:sym typeface="Roboto Medium"/>
            </a:endParaRPr>
          </a:p>
          <a:p>
            <a:pPr indent="-228600" lvl="0" marL="457200" rtl="0" algn="l">
              <a:lnSpc>
                <a:spcPct val="115000"/>
              </a:lnSpc>
              <a:spcBef>
                <a:spcPts val="1200"/>
              </a:spcBef>
              <a:spcAft>
                <a:spcPts val="0"/>
              </a:spcAft>
              <a:buNone/>
            </a:pPr>
            <a:r>
              <a:rPr lang="en" sz="1300">
                <a:latin typeface="Roboto Medium"/>
                <a:ea typeface="Roboto Medium"/>
                <a:cs typeface="Roboto Medium"/>
                <a:sym typeface="Roboto Medium"/>
              </a:rPr>
              <a:t>User Adoption: Employees may resist adopting the new application, leading to low usage and decreased effectiveness of the solution and a failure to measure its effectiveness.</a:t>
            </a:r>
            <a:endParaRPr sz="13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1300">
                <a:latin typeface="Roboto Medium"/>
                <a:ea typeface="Roboto Medium"/>
                <a:cs typeface="Roboto Medium"/>
                <a:sym typeface="Roboto Medium"/>
              </a:rPr>
              <a:t> </a:t>
            </a:r>
            <a:endParaRPr sz="1300">
              <a:latin typeface="Roboto Medium"/>
              <a:ea typeface="Roboto Medium"/>
              <a:cs typeface="Roboto Medium"/>
              <a:sym typeface="Roboto Medium"/>
            </a:endParaRPr>
          </a:p>
          <a:p>
            <a:pPr indent="0" lvl="0" marL="0" rtl="0" algn="l">
              <a:lnSpc>
                <a:spcPct val="115000"/>
              </a:lnSpc>
              <a:spcBef>
                <a:spcPts val="1200"/>
              </a:spcBef>
              <a:spcAft>
                <a:spcPts val="0"/>
              </a:spcAft>
              <a:buNone/>
            </a:pPr>
            <a:r>
              <a:rPr lang="en" sz="1300">
                <a:latin typeface="Roboto Medium"/>
                <a:ea typeface="Roboto Medium"/>
                <a:cs typeface="Roboto Medium"/>
                <a:sym typeface="Roboto Medium"/>
              </a:rPr>
              <a:t> </a:t>
            </a:r>
            <a:endParaRPr sz="1300">
              <a:latin typeface="Roboto Medium"/>
              <a:ea typeface="Roboto Medium"/>
              <a:cs typeface="Roboto Medium"/>
              <a:sym typeface="Roboto Medium"/>
            </a:endParaRPr>
          </a:p>
          <a:p>
            <a:pPr indent="-228600" lvl="0" marL="457200" rtl="0" algn="l">
              <a:lnSpc>
                <a:spcPct val="115000"/>
              </a:lnSpc>
              <a:spcBef>
                <a:spcPts val="1200"/>
              </a:spcBef>
              <a:spcAft>
                <a:spcPts val="0"/>
              </a:spcAft>
              <a:buNone/>
            </a:pPr>
            <a:r>
              <a:rPr lang="en" sz="1300">
                <a:latin typeface="Roboto Medium"/>
                <a:ea typeface="Roboto Medium"/>
                <a:cs typeface="Roboto Medium"/>
                <a:sym typeface="Roboto Medium"/>
              </a:rPr>
              <a:t>Scope Creep: There is a possibility of additional features or requirements being introduced throughout the project, increasing complexity and potentially extending the timeline and budget.</a:t>
            </a:r>
            <a:endParaRPr sz="1300">
              <a:latin typeface="Roboto Medium"/>
              <a:ea typeface="Roboto Medium"/>
              <a:cs typeface="Roboto Medium"/>
              <a:sym typeface="Roboto Medium"/>
            </a:endParaRPr>
          </a:p>
          <a:p>
            <a:pPr indent="0" lvl="0" marL="0" rtl="0" algn="l">
              <a:spcBef>
                <a:spcPts val="1200"/>
              </a:spcBef>
              <a:spcAft>
                <a:spcPts val="0"/>
              </a:spcAft>
              <a:buNone/>
            </a:pPr>
            <a:r>
              <a:t/>
            </a:r>
            <a:endParaRPr sz="1600">
              <a:solidFill>
                <a:schemeClr val="dk2"/>
              </a:solidFill>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182" name="Shape 182"/>
        <p:cNvGrpSpPr/>
        <p:nvPr/>
      </p:nvGrpSpPr>
      <p:grpSpPr>
        <a:xfrm>
          <a:off x="0" y="0"/>
          <a:ext cx="0" cy="0"/>
          <a:chOff x="0" y="0"/>
          <a:chExt cx="0" cy="0"/>
        </a:xfrm>
      </p:grpSpPr>
      <p:sp>
        <p:nvSpPr>
          <p:cNvPr id="183" name="Google Shape;183;p31"/>
          <p:cNvSpPr txBox="1"/>
          <p:nvPr>
            <p:ph type="title"/>
          </p:nvPr>
        </p:nvSpPr>
        <p:spPr>
          <a:xfrm>
            <a:off x="5929000" y="666125"/>
            <a:ext cx="4845900" cy="64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900"/>
                </a:solidFill>
                <a:latin typeface="Roboto"/>
                <a:ea typeface="Roboto"/>
                <a:cs typeface="Roboto"/>
                <a:sym typeface="Roboto"/>
              </a:rPr>
              <a:t>Expectations</a:t>
            </a:r>
            <a:endParaRPr b="1">
              <a:solidFill>
                <a:srgbClr val="FF9900"/>
              </a:solidFill>
              <a:latin typeface="Roboto"/>
              <a:ea typeface="Roboto"/>
              <a:cs typeface="Roboto"/>
              <a:sym typeface="Roboto"/>
            </a:endParaRPr>
          </a:p>
        </p:txBody>
      </p:sp>
      <p:sp>
        <p:nvSpPr>
          <p:cNvPr id="184" name="Google Shape;184;p31"/>
          <p:cNvSpPr txBox="1"/>
          <p:nvPr>
            <p:ph idx="1" type="subTitle"/>
          </p:nvPr>
        </p:nvSpPr>
        <p:spPr>
          <a:xfrm>
            <a:off x="3924400" y="1485200"/>
            <a:ext cx="4504500" cy="2808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Medium"/>
                <a:ea typeface="Roboto Medium"/>
                <a:cs typeface="Roboto Medium"/>
                <a:sym typeface="Roboto Medium"/>
              </a:rPr>
              <a:t>As we embark on the journey of implementing the HR Management App at Critical TechWorks, we have outlined clear expectations regarding the outcomes we aim to achieve. By leveraging this innovative solution, we anticipate significant improvements in several key areas that are integral to our organization's success. Let's take a closer look at what we expect to accomplish through the adoption of the HR Management App.</a:t>
            </a:r>
            <a:endParaRPr>
              <a:solidFill>
                <a:srgbClr val="000000"/>
              </a:solidFill>
              <a:latin typeface="Roboto Medium"/>
              <a:ea typeface="Roboto Medium"/>
              <a:cs typeface="Roboto Medium"/>
              <a:sym typeface="Robo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188" name="Shape 188"/>
        <p:cNvGrpSpPr/>
        <p:nvPr/>
      </p:nvGrpSpPr>
      <p:grpSpPr>
        <a:xfrm>
          <a:off x="0" y="0"/>
          <a:ext cx="0" cy="0"/>
          <a:chOff x="0" y="0"/>
          <a:chExt cx="0" cy="0"/>
        </a:xfrm>
      </p:grpSpPr>
      <p:sp>
        <p:nvSpPr>
          <p:cNvPr id="189" name="Google Shape;189;p32"/>
          <p:cNvSpPr txBox="1"/>
          <p:nvPr>
            <p:ph idx="1" type="body"/>
          </p:nvPr>
        </p:nvSpPr>
        <p:spPr>
          <a:xfrm>
            <a:off x="197850" y="838700"/>
            <a:ext cx="2502900" cy="12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212121"/>
                </a:solidFill>
                <a:latin typeface="Roboto Medium"/>
                <a:ea typeface="Roboto Medium"/>
                <a:cs typeface="Roboto Medium"/>
                <a:sym typeface="Roboto Medium"/>
              </a:rPr>
              <a:t>We expect</a:t>
            </a:r>
            <a:r>
              <a:rPr lang="en" sz="1300">
                <a:solidFill>
                  <a:srgbClr val="212121"/>
                </a:solidFill>
                <a:latin typeface="Roboto Medium"/>
                <a:ea typeface="Roboto Medium"/>
                <a:cs typeface="Roboto Medium"/>
                <a:sym typeface="Roboto Medium"/>
              </a:rPr>
              <a:t> the HR Management App to streamline various HR processes, reducing manual effort required and saving time for both employees and HR personnel</a:t>
            </a:r>
            <a:r>
              <a:rPr lang="en">
                <a:solidFill>
                  <a:srgbClr val="212121"/>
                </a:solidFill>
              </a:rPr>
              <a:t>.</a:t>
            </a:r>
            <a:endParaRPr>
              <a:solidFill>
                <a:srgbClr val="212121"/>
              </a:solidFill>
            </a:endParaRPr>
          </a:p>
        </p:txBody>
      </p:sp>
      <p:sp>
        <p:nvSpPr>
          <p:cNvPr id="190" name="Google Shape;190;p32"/>
          <p:cNvSpPr txBox="1"/>
          <p:nvPr>
            <p:ph type="title"/>
          </p:nvPr>
        </p:nvSpPr>
        <p:spPr>
          <a:xfrm>
            <a:off x="197850" y="196600"/>
            <a:ext cx="1560900" cy="5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FF9900"/>
                </a:solidFill>
                <a:latin typeface="Roboto Medium"/>
                <a:ea typeface="Roboto Medium"/>
                <a:cs typeface="Roboto Medium"/>
                <a:sym typeface="Roboto Medium"/>
              </a:rPr>
              <a:t>Efficiency</a:t>
            </a:r>
            <a:endParaRPr sz="3900">
              <a:solidFill>
                <a:srgbClr val="FF9900"/>
              </a:solidFill>
              <a:latin typeface="Roboto Medium"/>
              <a:ea typeface="Roboto Medium"/>
              <a:cs typeface="Roboto Medium"/>
              <a:sym typeface="Roboto Medium"/>
            </a:endParaRPr>
          </a:p>
        </p:txBody>
      </p:sp>
      <p:pic>
        <p:nvPicPr>
          <p:cNvPr id="191" name="Google Shape;191;p32"/>
          <p:cNvPicPr preferRelativeResize="0"/>
          <p:nvPr/>
        </p:nvPicPr>
        <p:blipFill rotWithShape="1">
          <a:blip r:embed="rId3">
            <a:alphaModFix/>
          </a:blip>
          <a:srcRect b="0" l="0" r="62379" t="0"/>
          <a:stretch/>
        </p:blipFill>
        <p:spPr>
          <a:xfrm>
            <a:off x="5703900" y="25"/>
            <a:ext cx="3440102" cy="5143476"/>
          </a:xfrm>
          <a:prstGeom prst="rect">
            <a:avLst/>
          </a:prstGeom>
          <a:noFill/>
          <a:ln>
            <a:noFill/>
          </a:ln>
        </p:spPr>
      </p:pic>
      <p:sp>
        <p:nvSpPr>
          <p:cNvPr id="192" name="Google Shape;192;p32"/>
          <p:cNvSpPr txBox="1"/>
          <p:nvPr/>
        </p:nvSpPr>
        <p:spPr>
          <a:xfrm>
            <a:off x="2913275" y="259000"/>
            <a:ext cx="25029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9900"/>
                </a:solidFill>
                <a:latin typeface="Roboto"/>
                <a:ea typeface="Roboto"/>
                <a:cs typeface="Roboto"/>
                <a:sym typeface="Roboto"/>
              </a:rPr>
              <a:t>Communication</a:t>
            </a:r>
            <a:endParaRPr b="1" sz="2300">
              <a:solidFill>
                <a:srgbClr val="FF9900"/>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
        <p:nvSpPr>
          <p:cNvPr id="193" name="Google Shape;193;p32"/>
          <p:cNvSpPr txBox="1"/>
          <p:nvPr/>
        </p:nvSpPr>
        <p:spPr>
          <a:xfrm>
            <a:off x="257850" y="2634150"/>
            <a:ext cx="23829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9900"/>
                </a:solidFill>
                <a:latin typeface="Roboto Medium"/>
                <a:ea typeface="Roboto Medium"/>
                <a:cs typeface="Roboto Medium"/>
                <a:sym typeface="Roboto Medium"/>
              </a:rPr>
              <a:t>Employee satisfaction</a:t>
            </a:r>
            <a:endParaRPr sz="2200">
              <a:solidFill>
                <a:srgbClr val="FF9900"/>
              </a:solidFill>
              <a:latin typeface="Roboto Medium"/>
              <a:ea typeface="Roboto Medium"/>
              <a:cs typeface="Roboto Medium"/>
              <a:sym typeface="Roboto Medium"/>
            </a:endParaRPr>
          </a:p>
        </p:txBody>
      </p:sp>
      <p:sp>
        <p:nvSpPr>
          <p:cNvPr id="194" name="Google Shape;194;p32"/>
          <p:cNvSpPr txBox="1"/>
          <p:nvPr/>
        </p:nvSpPr>
        <p:spPr>
          <a:xfrm>
            <a:off x="3199475" y="2696550"/>
            <a:ext cx="22167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9900"/>
                </a:solidFill>
                <a:latin typeface="Roboto"/>
                <a:ea typeface="Roboto"/>
                <a:cs typeface="Roboto"/>
                <a:sym typeface="Roboto"/>
              </a:rPr>
              <a:t>Cost Saving</a:t>
            </a:r>
            <a:endParaRPr b="1" sz="2300">
              <a:solidFill>
                <a:srgbClr val="FF9900"/>
              </a:solidFill>
              <a:latin typeface="Roboto"/>
              <a:ea typeface="Roboto"/>
              <a:cs typeface="Roboto"/>
              <a:sym typeface="Roboto"/>
            </a:endParaRPr>
          </a:p>
        </p:txBody>
      </p:sp>
      <p:sp>
        <p:nvSpPr>
          <p:cNvPr id="195" name="Google Shape;195;p32"/>
          <p:cNvSpPr txBox="1"/>
          <p:nvPr/>
        </p:nvSpPr>
        <p:spPr>
          <a:xfrm>
            <a:off x="5703900" y="196600"/>
            <a:ext cx="29634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9900"/>
                </a:solidFill>
                <a:latin typeface="Roboto"/>
                <a:ea typeface="Roboto"/>
                <a:cs typeface="Roboto"/>
                <a:sym typeface="Roboto"/>
              </a:rPr>
              <a:t>Optimizing the training Process</a:t>
            </a:r>
            <a:endParaRPr b="1" sz="2300">
              <a:solidFill>
                <a:srgbClr val="FF9900"/>
              </a:solidFill>
              <a:latin typeface="Roboto"/>
              <a:ea typeface="Roboto"/>
              <a:cs typeface="Roboto"/>
              <a:sym typeface="Roboto"/>
            </a:endParaRPr>
          </a:p>
        </p:txBody>
      </p:sp>
      <p:sp>
        <p:nvSpPr>
          <p:cNvPr id="196" name="Google Shape;196;p32"/>
          <p:cNvSpPr txBox="1"/>
          <p:nvPr/>
        </p:nvSpPr>
        <p:spPr>
          <a:xfrm>
            <a:off x="3056375" y="786500"/>
            <a:ext cx="2216700" cy="13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121"/>
                </a:solidFill>
                <a:latin typeface="Roboto Medium"/>
                <a:ea typeface="Roboto Medium"/>
                <a:cs typeface="Roboto Medium"/>
                <a:sym typeface="Roboto Medium"/>
              </a:rPr>
              <a:t>The team hopes that the app will facilitate smoother, better communication between employees, teams, and HR, leading to better collaboration and faster resolution of issues.</a:t>
            </a:r>
            <a:endParaRPr>
              <a:solidFill>
                <a:srgbClr val="212121"/>
              </a:solidFill>
              <a:latin typeface="Roboto Medium"/>
              <a:ea typeface="Roboto Medium"/>
              <a:cs typeface="Roboto Medium"/>
              <a:sym typeface="Roboto Medium"/>
            </a:endParaRPr>
          </a:p>
        </p:txBody>
      </p:sp>
      <p:sp>
        <p:nvSpPr>
          <p:cNvPr id="197" name="Google Shape;197;p32"/>
          <p:cNvSpPr txBox="1"/>
          <p:nvPr/>
        </p:nvSpPr>
        <p:spPr>
          <a:xfrm>
            <a:off x="257850" y="3480250"/>
            <a:ext cx="2382900" cy="15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121"/>
                </a:solidFill>
                <a:latin typeface="Roboto Medium"/>
                <a:ea typeface="Roboto Medium"/>
                <a:cs typeface="Roboto Medium"/>
                <a:sym typeface="Roboto Medium"/>
              </a:rPr>
              <a:t>Our team aims to provide a </a:t>
            </a:r>
            <a:r>
              <a:rPr lang="en">
                <a:solidFill>
                  <a:srgbClr val="212121"/>
                </a:solidFill>
                <a:latin typeface="Roboto Medium"/>
                <a:ea typeface="Roboto Medium"/>
                <a:cs typeface="Roboto Medium"/>
                <a:sym typeface="Roboto Medium"/>
              </a:rPr>
              <a:t>better</a:t>
            </a:r>
            <a:r>
              <a:rPr lang="en">
                <a:solidFill>
                  <a:srgbClr val="212121"/>
                </a:solidFill>
                <a:latin typeface="Roboto Medium"/>
                <a:ea typeface="Roboto Medium"/>
                <a:cs typeface="Roboto Medium"/>
                <a:sym typeface="Roboto Medium"/>
              </a:rPr>
              <a:t> employee experience by providing easier access to HR services and quicker responses to requests.</a:t>
            </a:r>
            <a:endParaRPr>
              <a:solidFill>
                <a:srgbClr val="212121"/>
              </a:solidFill>
              <a:latin typeface="Roboto Medium"/>
              <a:ea typeface="Roboto Medium"/>
              <a:cs typeface="Roboto Medium"/>
              <a:sym typeface="Roboto Medium"/>
            </a:endParaRPr>
          </a:p>
        </p:txBody>
      </p:sp>
      <p:sp>
        <p:nvSpPr>
          <p:cNvPr id="198" name="Google Shape;198;p32"/>
          <p:cNvSpPr txBox="1"/>
          <p:nvPr/>
        </p:nvSpPr>
        <p:spPr>
          <a:xfrm>
            <a:off x="3347250" y="3240125"/>
            <a:ext cx="2216700" cy="17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12121"/>
                </a:solidFill>
                <a:latin typeface="Poppins"/>
                <a:ea typeface="Poppins"/>
                <a:cs typeface="Poppins"/>
                <a:sym typeface="Poppins"/>
              </a:rPr>
              <a:t>B</a:t>
            </a:r>
            <a:r>
              <a:rPr lang="en">
                <a:solidFill>
                  <a:srgbClr val="212121"/>
                </a:solidFill>
                <a:latin typeface="Roboto Medium"/>
                <a:ea typeface="Roboto Medium"/>
                <a:cs typeface="Roboto Medium"/>
                <a:sym typeface="Roboto Medium"/>
              </a:rPr>
              <a:t>y reducing the time manual processes take, and reducing errors, the HR Management App is expected to lead to cost savings for the company.</a:t>
            </a:r>
            <a:endParaRPr>
              <a:solidFill>
                <a:srgbClr val="212121"/>
              </a:solidFill>
              <a:latin typeface="Roboto Medium"/>
              <a:ea typeface="Roboto Medium"/>
              <a:cs typeface="Roboto Medium"/>
              <a:sym typeface="Roboto Medium"/>
            </a:endParaRPr>
          </a:p>
        </p:txBody>
      </p:sp>
      <p:sp>
        <p:nvSpPr>
          <p:cNvPr id="199" name="Google Shape;199;p32"/>
          <p:cNvSpPr txBox="1"/>
          <p:nvPr/>
        </p:nvSpPr>
        <p:spPr>
          <a:xfrm>
            <a:off x="5703900" y="1411300"/>
            <a:ext cx="2087400" cy="26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Our team expects the app to enable more efficient planning, scheduling, and tracking of employee training, resulting in </a:t>
            </a:r>
            <a:r>
              <a:rPr lang="en">
                <a:solidFill>
                  <a:schemeClr val="dk1"/>
                </a:solidFill>
                <a:latin typeface="Roboto Medium"/>
                <a:ea typeface="Roboto Medium"/>
                <a:cs typeface="Roboto Medium"/>
                <a:sym typeface="Roboto Medium"/>
              </a:rPr>
              <a:t>better-trained </a:t>
            </a:r>
            <a:r>
              <a:rPr lang="en">
                <a:solidFill>
                  <a:schemeClr val="dk1"/>
                </a:solidFill>
                <a:latin typeface="Roboto Medium"/>
                <a:ea typeface="Roboto Medium"/>
                <a:cs typeface="Roboto Medium"/>
                <a:sym typeface="Roboto Medium"/>
              </a:rPr>
              <a:t>employees and improved overall performance.</a:t>
            </a:r>
            <a:endParaRPr>
              <a:solidFill>
                <a:schemeClr val="dk1"/>
              </a:solidFill>
              <a:latin typeface="Roboto Medium"/>
              <a:ea typeface="Roboto Medium"/>
              <a:cs typeface="Roboto Medium"/>
              <a:sym typeface="Robo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1338150" y="2127600"/>
            <a:ext cx="6467700" cy="8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rgbClr val="FF9900"/>
                </a:solidFill>
                <a:latin typeface="Roboto Medium"/>
                <a:ea typeface="Roboto Medium"/>
                <a:cs typeface="Roboto Medium"/>
                <a:sym typeface="Roboto Medium"/>
              </a:rPr>
              <a:t>The Team</a:t>
            </a:r>
            <a:endParaRPr sz="4200">
              <a:solidFill>
                <a:srgbClr val="FF9900"/>
              </a:solidFill>
              <a:latin typeface="Roboto Medium"/>
              <a:ea typeface="Roboto Medium"/>
              <a:cs typeface="Roboto Medium"/>
              <a:sym typeface="Roboto Medium"/>
            </a:endParaRPr>
          </a:p>
          <a:p>
            <a:pPr indent="0" lvl="0" marL="0" rtl="0" algn="ctr">
              <a:spcBef>
                <a:spcPts val="0"/>
              </a:spcBef>
              <a:spcAft>
                <a:spcPts val="0"/>
              </a:spcAft>
              <a:buNone/>
            </a:pPr>
            <a:r>
              <a:t/>
            </a:r>
            <a:endParaRPr/>
          </a:p>
        </p:txBody>
      </p:sp>
      <p:sp>
        <p:nvSpPr>
          <p:cNvPr id="205" name="Google Shape;205;p33"/>
          <p:cNvSpPr txBox="1"/>
          <p:nvPr/>
        </p:nvSpPr>
        <p:spPr>
          <a:xfrm>
            <a:off x="3541950" y="131438"/>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dk1"/>
              </a:solidFill>
              <a:latin typeface="Poppins"/>
              <a:ea typeface="Poppins"/>
              <a:cs typeface="Poppins"/>
              <a:sym typeface="Poppins"/>
            </a:endParaRPr>
          </a:p>
        </p:txBody>
      </p:sp>
      <p:sp>
        <p:nvSpPr>
          <p:cNvPr id="206" name="Google Shape;206;p33"/>
          <p:cNvSpPr txBox="1"/>
          <p:nvPr/>
        </p:nvSpPr>
        <p:spPr>
          <a:xfrm>
            <a:off x="3541950" y="3015902"/>
            <a:ext cx="20601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9900"/>
                </a:solidFill>
                <a:latin typeface="Roboto Medium"/>
                <a:ea typeface="Roboto Medium"/>
                <a:cs typeface="Roboto Medium"/>
                <a:sym typeface="Roboto Medium"/>
              </a:rPr>
              <a:t>The Frogrammers</a:t>
            </a:r>
            <a:endParaRPr sz="1300">
              <a:solidFill>
                <a:srgbClr val="FF9900"/>
              </a:solidFill>
              <a:latin typeface="Roboto Medium"/>
              <a:ea typeface="Roboto Medium"/>
              <a:cs typeface="Roboto Medium"/>
              <a:sym typeface="Roboto Medium"/>
            </a:endParaRPr>
          </a:p>
        </p:txBody>
      </p:sp>
      <p:sp>
        <p:nvSpPr>
          <p:cNvPr id="207" name="Google Shape;207;p33"/>
          <p:cNvSpPr txBox="1"/>
          <p:nvPr/>
        </p:nvSpPr>
        <p:spPr>
          <a:xfrm>
            <a:off x="2918700" y="896100"/>
            <a:ext cx="3000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800">
                <a:solidFill>
                  <a:srgbClr val="FF9900"/>
                </a:solidFill>
                <a:latin typeface="Roboto Medium"/>
                <a:ea typeface="Roboto Medium"/>
                <a:cs typeface="Roboto Medium"/>
                <a:sym typeface="Roboto Medium"/>
              </a:rPr>
              <a:t>02</a:t>
            </a:r>
            <a:endParaRPr/>
          </a:p>
        </p:txBody>
      </p:sp>
      <p:sp>
        <p:nvSpPr>
          <p:cNvPr id="208" name="Google Shape;208;p33"/>
          <p:cNvSpPr txBox="1"/>
          <p:nvPr/>
        </p:nvSpPr>
        <p:spPr>
          <a:xfrm>
            <a:off x="5194525" y="3295525"/>
            <a:ext cx="39864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12" name="Shape 212"/>
        <p:cNvGrpSpPr/>
        <p:nvPr/>
      </p:nvGrpSpPr>
      <p:grpSpPr>
        <a:xfrm>
          <a:off x="0" y="0"/>
          <a:ext cx="0" cy="0"/>
          <a:chOff x="0" y="0"/>
          <a:chExt cx="0" cy="0"/>
        </a:xfrm>
      </p:grpSpPr>
      <p:sp>
        <p:nvSpPr>
          <p:cNvPr id="213" name="Google Shape;213;p34"/>
          <p:cNvSpPr txBox="1"/>
          <p:nvPr>
            <p:ph idx="15" type="title"/>
          </p:nvPr>
        </p:nvSpPr>
        <p:spPr>
          <a:xfrm>
            <a:off x="557400" y="52300"/>
            <a:ext cx="5655600" cy="4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solidFill>
                  <a:srgbClr val="FF9900"/>
                </a:solidFill>
                <a:latin typeface="Roboto Black"/>
                <a:ea typeface="Roboto Black"/>
                <a:cs typeface="Roboto Black"/>
                <a:sym typeface="Roboto Black"/>
              </a:rPr>
              <a:t>The Dev Team</a:t>
            </a:r>
            <a:endParaRPr sz="2900">
              <a:solidFill>
                <a:srgbClr val="FF9900"/>
              </a:solidFill>
              <a:latin typeface="Roboto Black"/>
              <a:ea typeface="Roboto Black"/>
              <a:cs typeface="Roboto Black"/>
              <a:sym typeface="Roboto Black"/>
            </a:endParaRPr>
          </a:p>
        </p:txBody>
      </p:sp>
      <p:cxnSp>
        <p:nvCxnSpPr>
          <p:cNvPr id="214" name="Google Shape;214;p34"/>
          <p:cNvCxnSpPr>
            <a:endCxn id="213" idx="3"/>
          </p:cNvCxnSpPr>
          <p:nvPr/>
        </p:nvCxnSpPr>
        <p:spPr>
          <a:xfrm>
            <a:off x="3549600" y="293650"/>
            <a:ext cx="2663400" cy="0"/>
          </a:xfrm>
          <a:prstGeom prst="straightConnector1">
            <a:avLst/>
          </a:prstGeom>
          <a:noFill/>
          <a:ln cap="flat" cmpd="sng" w="19050">
            <a:solidFill>
              <a:srgbClr val="FF9900"/>
            </a:solidFill>
            <a:prstDash val="solid"/>
            <a:round/>
            <a:headEnd len="med" w="med" type="none"/>
            <a:tailEnd len="med" w="med" type="none"/>
          </a:ln>
        </p:spPr>
      </p:cxnSp>
      <p:sp>
        <p:nvSpPr>
          <p:cNvPr id="215" name="Google Shape;215;p34"/>
          <p:cNvSpPr txBox="1"/>
          <p:nvPr/>
        </p:nvSpPr>
        <p:spPr>
          <a:xfrm>
            <a:off x="643800" y="499288"/>
            <a:ext cx="5482800" cy="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latin typeface="Roboto Medium"/>
                <a:ea typeface="Roboto Medium"/>
                <a:cs typeface="Roboto Medium"/>
                <a:sym typeface="Roboto Medium"/>
              </a:rPr>
              <a:t>Also the training team, the change management team, the quality assurance team, the supp</a:t>
            </a:r>
            <a:r>
              <a:rPr lang="en" sz="900">
                <a:solidFill>
                  <a:srgbClr val="212121"/>
                </a:solidFill>
                <a:latin typeface="Roboto Medium"/>
                <a:ea typeface="Roboto Medium"/>
                <a:cs typeface="Roboto Medium"/>
                <a:sym typeface="Roboto Medium"/>
              </a:rPr>
              <a:t>ort and maintenance team, the user design team, the…</a:t>
            </a:r>
            <a:endParaRPr sz="900">
              <a:solidFill>
                <a:srgbClr val="212121"/>
              </a:solidFill>
              <a:latin typeface="Roboto Medium"/>
              <a:ea typeface="Roboto Medium"/>
              <a:cs typeface="Roboto Medium"/>
              <a:sym typeface="Roboto Medium"/>
            </a:endParaRPr>
          </a:p>
        </p:txBody>
      </p:sp>
      <p:pic>
        <p:nvPicPr>
          <p:cNvPr id="216" name="Google Shape;216;p34"/>
          <p:cNvPicPr preferRelativeResize="0"/>
          <p:nvPr/>
        </p:nvPicPr>
        <p:blipFill>
          <a:blip r:embed="rId3">
            <a:alphaModFix/>
          </a:blip>
          <a:stretch>
            <a:fillRect/>
          </a:stretch>
        </p:blipFill>
        <p:spPr>
          <a:xfrm>
            <a:off x="557400" y="1054063"/>
            <a:ext cx="998625" cy="998625"/>
          </a:xfrm>
          <a:prstGeom prst="rect">
            <a:avLst/>
          </a:prstGeom>
          <a:noFill/>
          <a:ln>
            <a:noFill/>
          </a:ln>
        </p:spPr>
      </p:pic>
      <p:pic>
        <p:nvPicPr>
          <p:cNvPr id="217" name="Google Shape;217;p34"/>
          <p:cNvPicPr preferRelativeResize="0"/>
          <p:nvPr/>
        </p:nvPicPr>
        <p:blipFill>
          <a:blip r:embed="rId4">
            <a:alphaModFix/>
          </a:blip>
          <a:stretch>
            <a:fillRect/>
          </a:stretch>
        </p:blipFill>
        <p:spPr>
          <a:xfrm>
            <a:off x="6564250" y="52300"/>
            <a:ext cx="998625" cy="998625"/>
          </a:xfrm>
          <a:prstGeom prst="rect">
            <a:avLst/>
          </a:prstGeom>
          <a:noFill/>
          <a:ln>
            <a:noFill/>
          </a:ln>
        </p:spPr>
      </p:pic>
      <p:sp>
        <p:nvSpPr>
          <p:cNvPr id="218" name="Google Shape;218;p34"/>
          <p:cNvSpPr txBox="1"/>
          <p:nvPr/>
        </p:nvSpPr>
        <p:spPr>
          <a:xfrm>
            <a:off x="557400" y="2119200"/>
            <a:ext cx="4014600" cy="321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700"/>
              <a:t>Name:</a:t>
            </a:r>
            <a:r>
              <a:rPr lang="en" sz="700"/>
              <a:t> Juno</a:t>
            </a:r>
            <a:endParaRPr sz="700"/>
          </a:p>
          <a:p>
            <a:pPr indent="0" lvl="0" marL="0" rtl="0" algn="l">
              <a:lnSpc>
                <a:spcPct val="115000"/>
              </a:lnSpc>
              <a:spcBef>
                <a:spcPts val="1200"/>
              </a:spcBef>
              <a:spcAft>
                <a:spcPts val="0"/>
              </a:spcAft>
              <a:buNone/>
            </a:pPr>
            <a:r>
              <a:rPr b="1" lang="en" sz="700"/>
              <a:t>Professional Experience:</a:t>
            </a:r>
            <a:endParaRPr b="1" sz="700"/>
          </a:p>
          <a:p>
            <a:pPr indent="0" lvl="0" marL="0" rtl="0" algn="l">
              <a:lnSpc>
                <a:spcPct val="115000"/>
              </a:lnSpc>
              <a:spcBef>
                <a:spcPts val="1200"/>
              </a:spcBef>
              <a:spcAft>
                <a:spcPts val="0"/>
              </a:spcAft>
              <a:buNone/>
            </a:pPr>
            <a:r>
              <a:rPr b="1" lang="en" sz="700"/>
              <a:t>Indie Game Developer</a:t>
            </a:r>
            <a:r>
              <a:rPr lang="en" sz="700"/>
              <a:t> </a:t>
            </a:r>
            <a:r>
              <a:rPr i="1" lang="en" sz="700"/>
              <a:t>Pixel Perfection Studios</a:t>
            </a:r>
            <a:endParaRPr i="1" sz="700"/>
          </a:p>
          <a:p>
            <a:pPr indent="0" lvl="0" marL="0" rtl="0" algn="l">
              <a:lnSpc>
                <a:spcPct val="115000"/>
              </a:lnSpc>
              <a:spcBef>
                <a:spcPts val="1200"/>
              </a:spcBef>
              <a:spcAft>
                <a:spcPts val="0"/>
              </a:spcAft>
              <a:buNone/>
            </a:pPr>
            <a:r>
              <a:rPr lang="en" sz="700"/>
              <a:t>Developed  indie games with a team of highly caffeinated weirdos.</a:t>
            </a:r>
            <a:endParaRPr sz="700"/>
          </a:p>
          <a:p>
            <a:pPr indent="0" lvl="0" marL="0" rtl="0" algn="l">
              <a:lnSpc>
                <a:spcPct val="115000"/>
              </a:lnSpc>
              <a:spcBef>
                <a:spcPts val="1200"/>
              </a:spcBef>
              <a:spcAft>
                <a:spcPts val="0"/>
              </a:spcAft>
              <a:buNone/>
            </a:pPr>
            <a:r>
              <a:rPr lang="en" sz="700"/>
              <a:t>Mastered the art of juggling pixels, polygons, and deadlines..</a:t>
            </a:r>
            <a:endParaRPr sz="700"/>
          </a:p>
          <a:p>
            <a:pPr indent="0" lvl="0" marL="0" rtl="0" algn="l">
              <a:lnSpc>
                <a:spcPct val="115000"/>
              </a:lnSpc>
              <a:spcBef>
                <a:spcPts val="1200"/>
              </a:spcBef>
              <a:spcAft>
                <a:spcPts val="0"/>
              </a:spcAft>
              <a:buNone/>
            </a:pPr>
            <a:r>
              <a:rPr lang="en" sz="700"/>
              <a:t>Survived countless all-night coding sessions fueled by pure frustration and questionable snack choices.</a:t>
            </a:r>
            <a:endParaRPr sz="700"/>
          </a:p>
          <a:p>
            <a:pPr indent="0" lvl="0" marL="0" rtl="0" algn="l">
              <a:lnSpc>
                <a:spcPct val="115000"/>
              </a:lnSpc>
              <a:spcBef>
                <a:spcPts val="1200"/>
              </a:spcBef>
              <a:spcAft>
                <a:spcPts val="0"/>
              </a:spcAft>
              <a:buNone/>
            </a:pPr>
            <a:r>
              <a:rPr b="1" lang="en" sz="700"/>
              <a:t>Chief Chaos Officer</a:t>
            </a:r>
            <a:r>
              <a:rPr lang="en" sz="700"/>
              <a:t> </a:t>
            </a:r>
            <a:r>
              <a:rPr i="1" lang="en" sz="700"/>
              <a:t>Chaos Games Co.</a:t>
            </a:r>
            <a:endParaRPr sz="700"/>
          </a:p>
          <a:p>
            <a:pPr indent="0" lvl="0" marL="0" rtl="0" algn="l">
              <a:lnSpc>
                <a:spcPct val="115000"/>
              </a:lnSpc>
              <a:spcBef>
                <a:spcPts val="1200"/>
              </a:spcBef>
              <a:spcAft>
                <a:spcPts val="0"/>
              </a:spcAft>
              <a:buNone/>
            </a:pPr>
            <a:r>
              <a:rPr lang="en" sz="700"/>
              <a:t>Solved complex coding conundrums with a mix of ingenuity, stubbornness, and sheer luck</a:t>
            </a:r>
            <a:endParaRPr sz="700"/>
          </a:p>
          <a:p>
            <a:pPr indent="0" lvl="0" marL="0" rtl="0" algn="l">
              <a:lnSpc>
                <a:spcPct val="115000"/>
              </a:lnSpc>
              <a:spcBef>
                <a:spcPts val="1200"/>
              </a:spcBef>
              <a:spcAft>
                <a:spcPts val="0"/>
              </a:spcAft>
              <a:buNone/>
            </a:pPr>
            <a:r>
              <a:rPr lang="en" sz="700"/>
              <a:t>Inspired awe, wonder, and occasional existential</a:t>
            </a:r>
            <a:r>
              <a:rPr lang="en" sz="700"/>
              <a:t> </a:t>
            </a:r>
            <a:r>
              <a:rPr lang="en" sz="700"/>
              <a:t>crises among players worldwide.</a:t>
            </a:r>
            <a:endParaRPr sz="7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100">
              <a:solidFill>
                <a:schemeClr val="dk2"/>
              </a:solidFill>
              <a:latin typeface="Poppins"/>
              <a:ea typeface="Poppins"/>
              <a:cs typeface="Poppins"/>
              <a:sym typeface="Poppins"/>
            </a:endParaRPr>
          </a:p>
        </p:txBody>
      </p:sp>
      <p:sp>
        <p:nvSpPr>
          <p:cNvPr id="219" name="Google Shape;219;p34"/>
          <p:cNvSpPr txBox="1"/>
          <p:nvPr/>
        </p:nvSpPr>
        <p:spPr>
          <a:xfrm>
            <a:off x="6564250" y="1183400"/>
            <a:ext cx="2429700" cy="3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Name: Hugo Guimarães</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Professional Experience:</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Chief Executive Juggler</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Global Conglomerate Inc.</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Managed a team of overachievers with a knack for multitasking.</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Balanced the demands of multiple departments, projects, and personalities with finesse.</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Successfully navigated the corporate jungle while juggling a dozen flaming swords (metaphorically speaking).</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Director of Disruption</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Disruptive Innovations Co.</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Led a team of disruptors in challenging the status quo and reshaping industries.</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Pioneered groundbreaking strategies that left competitors scratching their heads (and scrambling to catch up).</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Embraced chaos as a catalyst for change and innovation, earning the nickname "Disruption Dynamo."</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Vice President of Velocity</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Velocity Ventures LLC</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Drove strategic initiatives at warp speed, leaving competitors in the dust.</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Accelerated growth, profitability, and market share through bold decision-making and fearless execution.</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rPr lang="en" sz="700">
                <a:solidFill>
                  <a:schemeClr val="dk1"/>
                </a:solidFill>
                <a:latin typeface="Roboto Medium"/>
                <a:ea typeface="Roboto Medium"/>
                <a:cs typeface="Roboto Medium"/>
                <a:sym typeface="Roboto Medium"/>
              </a:rPr>
              <a:t>        Set a new standard for velocity in the corporate world, earning accolades and admiration from peers (and a few jealous glares).</a:t>
            </a:r>
            <a:endParaRPr sz="7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700">
              <a:solidFill>
                <a:schemeClr val="dk1"/>
              </a:solidFill>
              <a:latin typeface="Roboto Medium"/>
              <a:ea typeface="Roboto Medium"/>
              <a:cs typeface="Roboto Medium"/>
              <a:sym typeface="Roboto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ld Wetlands Day Minitheme by Slidesgo">
  <a:themeElements>
    <a:clrScheme name="Simple Light">
      <a:dk1>
        <a:srgbClr val="FFFFFF"/>
      </a:dk1>
      <a:lt1>
        <a:srgbClr val="177320"/>
      </a:lt1>
      <a:dk2>
        <a:srgbClr val="FFFFFF"/>
      </a:dk2>
      <a:lt2>
        <a:srgbClr val="FFFFFF"/>
      </a:lt2>
      <a:accent1>
        <a:srgbClr val="403E3D"/>
      </a:accent1>
      <a:accent2>
        <a:srgbClr val="64A944"/>
      </a:accent2>
      <a:accent3>
        <a:srgbClr val="E8F2E3"/>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C10203D69B19F48BE677588317ACA23" ma:contentTypeVersion="4" ma:contentTypeDescription="Criar um novo documento." ma:contentTypeScope="" ma:versionID="c4352552bc85d58ab2841d2a920fb3b7">
  <xsd:schema xmlns:xsd="http://www.w3.org/2001/XMLSchema" xmlns:xs="http://www.w3.org/2001/XMLSchema" xmlns:p="http://schemas.microsoft.com/office/2006/metadata/properties" xmlns:ns2="c0f0b790-41fb-4267-97f0-9dd3e2dcbb5e" targetNamespace="http://schemas.microsoft.com/office/2006/metadata/properties" ma:root="true" ma:fieldsID="673f2c87bb5160df4735f9fa84d5c6dd" ns2:_="">
    <xsd:import namespace="c0f0b790-41fb-4267-97f0-9dd3e2dcbb5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0b790-41fb-4267-97f0-9dd3e2dcbb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13D053-AEE0-4779-BCA4-2514FC54BD0D}"/>
</file>

<file path=customXml/itemProps2.xml><?xml version="1.0" encoding="utf-8"?>
<ds:datastoreItem xmlns:ds="http://schemas.openxmlformats.org/officeDocument/2006/customXml" ds:itemID="{68592DFD-E567-4AD1-84C9-80DDB095C28D}"/>
</file>

<file path=customXml/itemProps3.xml><?xml version="1.0" encoding="utf-8"?>
<ds:datastoreItem xmlns:ds="http://schemas.openxmlformats.org/officeDocument/2006/customXml" ds:itemID="{D927B806-DF9D-4A28-8074-72C4C2307863}"/>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0x0101009C10203D69B19F48BE677588317ACA23</vt:lpwstr>
  </property>
</Properties>
</file>